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181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18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</p:sldIdLst>
  <p:sldSz cy="9906000" cx="685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88" roundtripDataSignature="AMtx7mgfX4ubT1ISvX/8Ui2LWRIMr8wU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187" Type="http://schemas.openxmlformats.org/officeDocument/2006/relationships/slide" Target="slides/slide183.xml"/><Relationship Id="rId47" Type="http://schemas.openxmlformats.org/officeDocument/2006/relationships/slide" Target="slides/slide43.xml"/><Relationship Id="rId186" Type="http://schemas.openxmlformats.org/officeDocument/2006/relationships/slide" Target="slides/slide182.xml"/><Relationship Id="rId185" Type="http://schemas.openxmlformats.org/officeDocument/2006/relationships/slide" Target="slides/slide181.xml"/><Relationship Id="rId49" Type="http://schemas.openxmlformats.org/officeDocument/2006/relationships/slide" Target="slides/slide45.xml"/><Relationship Id="rId184" Type="http://schemas.openxmlformats.org/officeDocument/2006/relationships/slide" Target="slides/slide180.xml"/><Relationship Id="rId188" Type="http://customschemas.google.com/relationships/presentationmetadata" Target="meta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183" Type="http://schemas.openxmlformats.org/officeDocument/2006/relationships/slide" Target="slides/slide179.xml"/><Relationship Id="rId32" Type="http://schemas.openxmlformats.org/officeDocument/2006/relationships/slide" Target="slides/slide28.xml"/><Relationship Id="rId182" Type="http://schemas.openxmlformats.org/officeDocument/2006/relationships/slide" Target="slides/slide178.xml"/><Relationship Id="rId35" Type="http://schemas.openxmlformats.org/officeDocument/2006/relationships/slide" Target="slides/slide31.xml"/><Relationship Id="rId181" Type="http://schemas.openxmlformats.org/officeDocument/2006/relationships/slide" Target="slides/slide177.xml"/><Relationship Id="rId34" Type="http://schemas.openxmlformats.org/officeDocument/2006/relationships/slide" Target="slides/slide30.xml"/><Relationship Id="rId180" Type="http://schemas.openxmlformats.org/officeDocument/2006/relationships/slide" Target="slides/slide176.xml"/><Relationship Id="rId37" Type="http://schemas.openxmlformats.org/officeDocument/2006/relationships/slide" Target="slides/slide33.xml"/><Relationship Id="rId176" Type="http://schemas.openxmlformats.org/officeDocument/2006/relationships/slide" Target="slides/slide172.xml"/><Relationship Id="rId36" Type="http://schemas.openxmlformats.org/officeDocument/2006/relationships/slide" Target="slides/slide32.xml"/><Relationship Id="rId175" Type="http://schemas.openxmlformats.org/officeDocument/2006/relationships/slide" Target="slides/slide171.xml"/><Relationship Id="rId39" Type="http://schemas.openxmlformats.org/officeDocument/2006/relationships/slide" Target="slides/slide35.xml"/><Relationship Id="rId174" Type="http://schemas.openxmlformats.org/officeDocument/2006/relationships/slide" Target="slides/slide170.xml"/><Relationship Id="rId38" Type="http://schemas.openxmlformats.org/officeDocument/2006/relationships/slide" Target="slides/slide34.xml"/><Relationship Id="rId173" Type="http://schemas.openxmlformats.org/officeDocument/2006/relationships/slide" Target="slides/slide169.xml"/><Relationship Id="rId179" Type="http://schemas.openxmlformats.org/officeDocument/2006/relationships/slide" Target="slides/slide175.xml"/><Relationship Id="rId178" Type="http://schemas.openxmlformats.org/officeDocument/2006/relationships/slide" Target="slides/slide174.xml"/><Relationship Id="rId177" Type="http://schemas.openxmlformats.org/officeDocument/2006/relationships/slide" Target="slides/slide173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slide" Target="slides/slide168.xml"/><Relationship Id="rId65" Type="http://schemas.openxmlformats.org/officeDocument/2006/relationships/slide" Target="slides/slide61.xml"/><Relationship Id="rId171" Type="http://schemas.openxmlformats.org/officeDocument/2006/relationships/slide" Target="slides/slide167.xml"/><Relationship Id="rId68" Type="http://schemas.openxmlformats.org/officeDocument/2006/relationships/slide" Target="slides/slide64.xml"/><Relationship Id="rId170" Type="http://schemas.openxmlformats.org/officeDocument/2006/relationships/slide" Target="slides/slide166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10" Type="http://schemas.openxmlformats.org/officeDocument/2006/relationships/slide" Target="slides/slide106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8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0" name="Google Shape;4140;p9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0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2" name="Google Shape;4162;p9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9" name="Shape 4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0" name="Google Shape;4180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1" name="Google Shape;4181;p10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6" name="Shape 4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7" name="Google Shape;4207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8" name="Google Shape;4208;p10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8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0" name="Google Shape;4230;p10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0" name="Shape 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2" name="Google Shape;4262;p10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6" name="Shape 4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7" name="Google Shape;4287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8" name="Google Shape;4288;p10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0" name="Shape 4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" name="Google Shape;4311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2" name="Google Shape;4312;p10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5" name="Shape 4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6" name="Google Shape;4326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7" name="Google Shape;4327;p10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6" name="Shape 4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7" name="Google Shape;4357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8" name="Google Shape;4358;p10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1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0" name="Shape 4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1" name="Google Shape;4371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2" name="Google Shape;4372;p10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1" name="Shape 4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2" name="Google Shape;4402;p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3" name="Google Shape;4403;p10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9" name="Shape 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0" name="Google Shape;4430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1" name="Google Shape;4431;p11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7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9" name="Google Shape;4459;p11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4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Google Shape;4485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6" name="Google Shape;4486;p11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6" name="Shape 4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" name="Google Shape;4507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8" name="Google Shape;4508;p11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8" name="Shape 4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9" name="Google Shape;4539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0" name="Google Shape;4540;p11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3" name="Shape 4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4" name="Google Shape;4564;p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5" name="Google Shape;4565;p11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5" name="Shape 4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6" name="Google Shape;4596;p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7" name="Google Shape;4597;p11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8" name="Shape 4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9" name="Google Shape;4619;p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0" name="Google Shape;4620;p11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1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5" name="Shape 4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6" name="Google Shape;4636;p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7" name="Google Shape;4637;p11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1" name="Shape 4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2" name="Google Shape;4652;p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3" name="Google Shape;4653;p11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9" name="Shape 4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0" name="Google Shape;4680;p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1" name="Google Shape;4681;p12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7" name="Shape 4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8" name="Google Shape;4708;p1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9" name="Google Shape;4709;p12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4" name="Shape 4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5" name="Google Shape;4735;p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6" name="Google Shape;4736;p12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9" name="Shape 4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0" name="Google Shape;4760;p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1" name="Google Shape;4761;p12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1" name="Shape 4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" name="Google Shape;4792;p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3" name="Google Shape;4793;p12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9" name="Shape 4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0" name="Google Shape;4810;p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1" name="Google Shape;4811;p12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7" name="Shape 4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8" name="Google Shape;4848;p1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9" name="Google Shape;4849;p12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3" name="Shape 4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" name="Google Shape;4864;p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5" name="Google Shape;4865;p12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8" name="Shape 4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9" name="Google Shape;4879;p1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0" name="Google Shape;4880;p12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8" name="Shape 4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9" name="Google Shape;4899;p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0" name="Google Shape;4900;p12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3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p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5" name="Google Shape;4925;p13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8" name="Shape 4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9" name="Google Shape;4969;p1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0" name="Google Shape;4970;p13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1" name="Shape 4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2" name="Google Shape;4992;p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3" name="Google Shape;4993;p13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7" name="Shape 5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8" name="Google Shape;5008;p1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9" name="Google Shape;5009;p13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5" name="Shape 5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6" name="Google Shape;5036;p1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7" name="Google Shape;5037;p13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3" name="Shape 5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1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5" name="Google Shape;5065;p13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0" name="Shape 5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1" name="Google Shape;5091;p1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2" name="Google Shape;5092;p13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4" name="Shape 5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5" name="Google Shape;5115;p1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6" name="Google Shape;5116;p13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1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6" name="Shape 5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Google Shape;5147;p1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8" name="Google Shape;5148;p13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1" name="Shape 5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2" name="Google Shape;5162;p1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3" name="Google Shape;5163;p13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6" name="Shape 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7" name="Google Shape;5177;p1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8" name="Google Shape;5178;p14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3" name="Shape 5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4" name="Google Shape;5194;p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5" name="Google Shape;5195;p14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9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p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1" name="Google Shape;5211;p14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2" name="Shape 5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" name="Google Shape;5223;p1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4" name="Google Shape;5224;p14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0" name="Shape 5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1" name="Google Shape;5241;p1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2" name="Google Shape;5242;p14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7" name="Shape 5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8" name="Google Shape;5258;p1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9" name="Google Shape;5259;p14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8" name="Shape 5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9" name="Google Shape;5279;p1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0" name="Google Shape;5280;p14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2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p1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4" name="Google Shape;5304;p14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1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7" name="Shape 5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8" name="Google Shape;5318;p1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9" name="Google Shape;5319;p14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4" name="Shape 5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" name="Google Shape;5335;p1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6" name="Google Shape;5336;p14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0" name="Shape 5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1" name="Google Shape;5351;p1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2" name="Google Shape;5352;p15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5" name="Shape 5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" name="Google Shape;5376;p1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7" name="Google Shape;5377;p15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8" name="Shape 5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9" name="Google Shape;5389;p1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0" name="Google Shape;5390;p15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3" name="Shape 5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4" name="Google Shape;5404;p1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5" name="Google Shape;5405;p15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1" name="Shape 5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2" name="Google Shape;5432;p1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3" name="Google Shape;5433;p15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9" name="Shape 5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0" name="Google Shape;5460;p1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1" name="Google Shape;5461;p15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6" name="Shape 5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7" name="Google Shape;5487;p1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8" name="Google Shape;5488;p15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9" name="Shape 5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0" name="Google Shape;5510;p1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1" name="Google Shape;5511;p15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1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1" name="Shape 5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2" name="Google Shape;5552;p1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3" name="Google Shape;5553;p15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8" name="Shape 5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9" name="Google Shape;5569;p1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0" name="Google Shape;5570;p15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5" name="Shape 5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6" name="Google Shape;5586;p1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7" name="Google Shape;5587;p16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1" name="Shape 5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2" name="Google Shape;5622;p1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3" name="Google Shape;5623;p16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8" name="Shape 5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9" name="Google Shape;5639;p1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0" name="Google Shape;5640;p16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3" name="Shape 5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4" name="Google Shape;5664;p1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5" name="Google Shape;5665;p16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3" name="Shape 5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4" name="Google Shape;5684;p1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5" name="Google Shape;5685;p16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0" name="Shape 5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1" name="Google Shape;5701;p1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2" name="Google Shape;5702;p16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2" name="Shape 5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3" name="Google Shape;5723;p1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4" name="Google Shape;5724;p16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0" name="Shape 5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1" name="Google Shape;5751;p1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2" name="Google Shape;5752;p16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1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8" name="Shape 5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9" name="Google Shape;5779;p1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0" name="Google Shape;5780;p16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5" name="Shape 5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" name="Google Shape;5806;p1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7" name="Google Shape;5807;p16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8" name="Shape 5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9" name="Google Shape;5829;p1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0" name="Google Shape;5830;p17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2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Google Shape;5873;p1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4" name="Google Shape;5874;p17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9" name="Shape 5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0" name="Google Shape;5890;p1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1" name="Google Shape;5891;p17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6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1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8" name="Google Shape;5908;p17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2" name="Shape 5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3" name="Google Shape;5923;p1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4" name="Google Shape;5924;p17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5" name="Shape 5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6" name="Google Shape;5946;p1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7" name="Google Shape;5947;p17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5" name="Shape 5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6" name="Google Shape;5976;p1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7" name="Google Shape;5977;p17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0" name="Shape 6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1" name="Google Shape;6001;p1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2" name="Google Shape;6002;p17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1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0" name="Shape 6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" name="Google Shape;6021;p1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2" name="Google Shape;6022;p17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9" name="Shape 6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0" name="Google Shape;6040;p1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1" name="Google Shape;6041;p17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7" name="Shape 6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8" name="Google Shape;6068;p1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9" name="Google Shape;6069;p18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5" name="Shape 6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6" name="Google Shape;6096;p1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7" name="Google Shape;6097;p18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2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9" name="Google Shape;2319;p2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2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2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p2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2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2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p2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2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2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9" name="Google Shape;185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3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3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3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3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3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3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3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3" name="Google Shape;2683;p3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3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3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1" name="Google Shape;2721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4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2" name="Google Shape;2762;p4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4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4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4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4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4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8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4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4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5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4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6" name="Google Shape;2966;p5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9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5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0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5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8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0" name="Google Shape;3030;p5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7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9" name="Google Shape;3069;p5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6" name="Google Shape;3086;p5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p5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5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Google Shape;3116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7" name="Google Shape;3117;p5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6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8" name="Google Shape;3138;p5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8" name="Shape 3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" name="Google Shape;3169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5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5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p6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7" name="Google Shape;3197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9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Google Shape;3220;p6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1" name="Google Shape;3221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6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7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Google Shape;3268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9" name="Google Shape;3269;p6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4" name="Google Shape;3284;p6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0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2" name="Google Shape;3302;p6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8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0" name="Google Shape;3340;p6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5" name="Google Shape;3365;p6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3" name="Google Shape;3383;p6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1" name="Google Shape;3411;p6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7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9" name="Google Shape;3439;p7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4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6" name="Google Shape;3466;p7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9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gc3c48e6a5e_0_0:notes"/>
          <p:cNvSpPr/>
          <p:nvPr>
            <p:ph idx="2" type="sldImg"/>
          </p:nvPr>
        </p:nvSpPr>
        <p:spPr>
          <a:xfrm>
            <a:off x="2360613" y="1143000"/>
            <a:ext cx="2136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1" name="Google Shape;3491;gc3c48e6a5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gc3c48e6a5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4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c3c48e6a5e_0_4:notes"/>
          <p:cNvSpPr/>
          <p:nvPr>
            <p:ph idx="2" type="sldImg"/>
          </p:nvPr>
        </p:nvSpPr>
        <p:spPr>
          <a:xfrm>
            <a:off x="2360613" y="1143000"/>
            <a:ext cx="2136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c3c48e6a5e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7" name="Google Shape;3497;gc3c48e6a5e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1" name="Google Shape;3501;p7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3" name="Google Shape;3533;p7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9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1" name="Google Shape;3551;p7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7" name="Shape 3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8" name="Google Shape;3588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9" name="Google Shape;3589;p7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3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" name="Google Shape;3604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5" name="Google Shape;3605;p7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8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0" name="Google Shape;3620;p7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0" name="Google Shape;3640;p7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3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Google Shape;3664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5" name="Google Shape;3665;p7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8" name="Shape 3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9" name="Google Shape;3709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8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Google Shape;3732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3" name="Google Shape;3733;p8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7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" name="Google Shape;3748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9" name="Google Shape;3749;p8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5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Google Shape;3776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7" name="Google Shape;3777;p8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3" name="Shape 3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4" name="Google Shape;3804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5" name="Google Shape;3805;p8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0" name="Shape 3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Google Shape;3831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2" name="Google Shape;3832;p8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4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6" name="Google Shape;3856;p8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2" name="Shape 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" name="Google Shape;3903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4" name="Google Shape;3904;p8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7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9" name="Google Shape;3929;p88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3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Google Shape;3944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5" name="Google Shape;3945;p89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8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0" name="Google Shape;3960;p90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6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Google Shape;3977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8" name="Google Shape;3978;p91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4" name="Shape 3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6" name="Google Shape;3996;p92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3" name="Google Shape;4013;p93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6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8" name="Google Shape;4048;p94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1" name="Shape 4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2" name="Google Shape;4062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3" name="Google Shape;4063;p95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6" name="Shape 4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" name="Google Shape;4087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8" name="Google Shape;4088;p96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9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1" name="Google Shape;4121;p97:notes"/>
          <p:cNvSpPr/>
          <p:nvPr>
            <p:ph idx="2" type="sldImg"/>
          </p:nvPr>
        </p:nvSpPr>
        <p:spPr>
          <a:xfrm>
            <a:off x="2360613" y="1143000"/>
            <a:ext cx="21367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">
  <p:cSld name="Cap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83"/>
          <p:cNvPicPr preferRelativeResize="0"/>
          <p:nvPr/>
        </p:nvPicPr>
        <p:blipFill rotWithShape="1">
          <a:blip r:embed="rId2">
            <a:alphaModFix amt="85000"/>
          </a:blip>
          <a:srcRect b="0" l="0" r="0" t="0"/>
          <a:stretch/>
        </p:blipFill>
        <p:spPr>
          <a:xfrm>
            <a:off x="0" y="1"/>
            <a:ext cx="6858000" cy="3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835" y="1287524"/>
            <a:ext cx="3018430" cy="11598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83"/>
          <p:cNvSpPr/>
          <p:nvPr/>
        </p:nvSpPr>
        <p:spPr>
          <a:xfrm>
            <a:off x="2717800" y="0"/>
            <a:ext cx="4140200" cy="3898413"/>
          </a:xfrm>
          <a:custGeom>
            <a:rect b="b" l="l" r="r" t="t"/>
            <a:pathLst>
              <a:path extrusionOk="0" h="6866965" w="6813177">
                <a:moveTo>
                  <a:pt x="2626659" y="0"/>
                </a:moveTo>
                <a:lnTo>
                  <a:pt x="0" y="6858000"/>
                </a:lnTo>
                <a:lnTo>
                  <a:pt x="6813177" y="6866965"/>
                </a:lnTo>
                <a:cubicBezTo>
                  <a:pt x="6810189" y="4580965"/>
                  <a:pt x="6807200" y="2294965"/>
                  <a:pt x="6804212" y="8965"/>
                </a:cubicBezTo>
                <a:lnTo>
                  <a:pt x="26266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3"/>
          <p:cNvSpPr/>
          <p:nvPr/>
        </p:nvSpPr>
        <p:spPr>
          <a:xfrm flipH="1" rot="10800000">
            <a:off x="0" y="3857626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3"/>
          <p:cNvSpPr txBox="1"/>
          <p:nvPr>
            <p:ph type="title"/>
          </p:nvPr>
        </p:nvSpPr>
        <p:spPr>
          <a:xfrm>
            <a:off x="3610968" y="1443687"/>
            <a:ext cx="3018431" cy="11598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Impact"/>
              <a:buNone/>
              <a:defRPr sz="2800">
                <a:solidFill>
                  <a:srgbClr val="31384D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" name="Google Shape;21;p183"/>
          <p:cNvGrpSpPr/>
          <p:nvPr/>
        </p:nvGrpSpPr>
        <p:grpSpPr>
          <a:xfrm>
            <a:off x="0" y="8984194"/>
            <a:ext cx="6858000" cy="921808"/>
            <a:chOff x="0" y="6219825"/>
            <a:chExt cx="12192000" cy="638175"/>
          </a:xfrm>
        </p:grpSpPr>
        <p:sp>
          <p:nvSpPr>
            <p:cNvPr id="22" name="Google Shape;22;p183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83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9">
  <p:cSld name="Página 9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92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98" name="Google Shape;98;p192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92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0" name="Google Shape;100;p1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2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" name="Google Shape;102;p192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103" name="Google Shape;103;p1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92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99">
  <p:cSld name="Página 99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7" name="Google Shape;907;p282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908" name="Google Shape;908;p282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282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10" name="Google Shape;910;p2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282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2" name="Google Shape;912;p282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913" name="Google Shape;913;p2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4" name="Google Shape;914;p282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99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00">
  <p:cSld name="Página 100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6" name="Google Shape;916;p283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917" name="Google Shape;917;p283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283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19" name="Google Shape;919;p2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283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1" name="Google Shape;921;p283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922" name="Google Shape;922;p2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3" name="Google Shape;923;p283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100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02">
  <p:cSld name="Página 102"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84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926" name="Google Shape;926;p284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84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8" name="Google Shape;928;p2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284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0" name="Google Shape;930;p284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931" name="Google Shape;931;p2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284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102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03">
  <p:cSld name="Página 103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Google Shape;934;p285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935" name="Google Shape;935;p285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285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37" name="Google Shape;937;p2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285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9" name="Google Shape;939;p285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940" name="Google Shape;940;p2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1" name="Google Shape;941;p285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103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04">
  <p:cSld name="Página 104"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3" name="Google Shape;943;p286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944" name="Google Shape;944;p286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286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46" name="Google Shape;946;p2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286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8" name="Google Shape;948;p286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949" name="Google Shape;949;p2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0" name="Google Shape;950;p286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104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05">
  <p:cSld name="Página 105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287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953" name="Google Shape;953;p287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287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55" name="Google Shape;955;p2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287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7" name="Google Shape;957;p287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958" name="Google Shape;958;p2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9" name="Google Shape;959;p287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105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06">
  <p:cSld name="Página 106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1" name="Google Shape;961;p288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962" name="Google Shape;962;p288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288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64" name="Google Shape;964;p2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288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6" name="Google Shape;966;p288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967" name="Google Shape;967;p2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8" name="Google Shape;968;p288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106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08">
  <p:cSld name="Página 108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p289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971" name="Google Shape;971;p289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289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73" name="Google Shape;973;p2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289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5" name="Google Shape;975;p289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976" name="Google Shape;976;p2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7" name="Google Shape;977;p289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108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09">
  <p:cSld name="Página 109"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9" name="Google Shape;979;p290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980" name="Google Shape;980;p290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290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82" name="Google Shape;982;p2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290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4" name="Google Shape;984;p290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985" name="Google Shape;985;p2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6" name="Google Shape;986;p290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109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10">
  <p:cSld name="Página 110"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8" name="Google Shape;988;p291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989" name="Google Shape;989;p291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291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91" name="Google Shape;991;p2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291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91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994" name="Google Shape;994;p2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291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110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0">
  <p:cSld name="Página 10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93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07" name="Google Shape;107;p193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93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" name="Google Shape;109;p1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3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" name="Google Shape;111;p193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112" name="Google Shape;112;p1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93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11">
  <p:cSld name="Página 111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7" name="Google Shape;997;p292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998" name="Google Shape;998;p292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292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00" name="Google Shape;1000;p2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292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2" name="Google Shape;1002;p292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003" name="Google Shape;1003;p2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4" name="Google Shape;1004;p292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111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12">
  <p:cSld name="Página 112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Google Shape;1006;p293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007" name="Google Shape;1007;p293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293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09" name="Google Shape;1009;p2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293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1" name="Google Shape;1011;p293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012" name="Google Shape;1012;p2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3" name="Google Shape;1013;p293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112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13">
  <p:cSld name="Página 113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Google Shape;1015;p294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016" name="Google Shape;1016;p294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294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18" name="Google Shape;1018;p2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94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94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021" name="Google Shape;1021;p2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2" name="Google Shape;1022;p294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113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14">
  <p:cSld name="Página 114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oogle Shape;1024;p295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025" name="Google Shape;1025;p295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295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7" name="Google Shape;1027;p2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295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9" name="Google Shape;1029;p295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030" name="Google Shape;1030;p2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1" name="Google Shape;1031;p295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114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15">
  <p:cSld name="Página 115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oogle Shape;1033;p296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034" name="Google Shape;1034;p296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296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36" name="Google Shape;1036;p2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296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8" name="Google Shape;1038;p296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039" name="Google Shape;1039;p2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0" name="Google Shape;1040;p296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115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16">
  <p:cSld name="Página 116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oogle Shape;1042;p297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043" name="Google Shape;1043;p297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297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5" name="Google Shape;1045;p2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97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p297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048" name="Google Shape;1048;p2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9" name="Google Shape;1049;p297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116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17">
  <p:cSld name="Página 117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" name="Google Shape;1051;p298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052" name="Google Shape;1052;p298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98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54" name="Google Shape;1054;p2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298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6" name="Google Shape;1056;p298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057" name="Google Shape;1057;p2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8" name="Google Shape;1058;p298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117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18">
  <p:cSld name="Página 118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" name="Google Shape;1060;p299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061" name="Google Shape;1061;p299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99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3" name="Google Shape;1063;p2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299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5" name="Google Shape;1065;p299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066" name="Google Shape;1066;p29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7" name="Google Shape;1067;p299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118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19">
  <p:cSld name="Página 119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9" name="Google Shape;1069;p300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070" name="Google Shape;1070;p300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300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72" name="Google Shape;1072;p3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300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4" name="Google Shape;1074;p300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075" name="Google Shape;1075;p3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6" name="Google Shape;1076;p300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119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20">
  <p:cSld name="Página 120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8" name="Google Shape;1078;p301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079" name="Google Shape;1079;p301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301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81" name="Google Shape;1081;p3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301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3" name="Google Shape;1083;p301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084" name="Google Shape;1084;p3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5" name="Google Shape;1085;p301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120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1">
  <p:cSld name="Página 1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94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16" name="Google Shape;116;p194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94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8" name="Google Shape;118;p1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4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" name="Google Shape;120;p194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121" name="Google Shape;121;p1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194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11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21">
  <p:cSld name="Página 121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" name="Google Shape;1087;p302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088" name="Google Shape;1088;p302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302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0" name="Google Shape;1090;p3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302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2" name="Google Shape;1092;p302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093" name="Google Shape;1093;p3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4" name="Google Shape;1094;p302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121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22">
  <p:cSld name="Página 122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6" name="Google Shape;1096;p303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097" name="Google Shape;1097;p303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303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9" name="Google Shape;1099;p3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303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1" name="Google Shape;1101;p303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102" name="Google Shape;1102;p3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303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122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23">
  <p:cSld name="Página 123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304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106" name="Google Shape;1106;p304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04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08" name="Google Shape;1108;p3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304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0" name="Google Shape;1110;p304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111" name="Google Shape;1111;p30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2" name="Google Shape;1112;p304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123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24">
  <p:cSld name="Página 124"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4" name="Google Shape;1114;p305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115" name="Google Shape;1115;p305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05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17" name="Google Shape;1117;p3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305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9" name="Google Shape;1119;p305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120" name="Google Shape;1120;p3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1" name="Google Shape;1121;p305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124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25">
  <p:cSld name="Página 125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3" name="Google Shape;1123;p306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124" name="Google Shape;1124;p306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06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26" name="Google Shape;1126;p3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306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8" name="Google Shape;1128;p306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129" name="Google Shape;1129;p3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0" name="Google Shape;1130;p306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125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26">
  <p:cSld name="Página 126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2" name="Google Shape;1132;p307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133" name="Google Shape;1133;p307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307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35" name="Google Shape;1135;p3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307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7" name="Google Shape;1137;p307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138" name="Google Shape;1138;p3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9" name="Google Shape;1139;p307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126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27">
  <p:cSld name="Página 127"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1" name="Google Shape;1141;p308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142" name="Google Shape;1142;p308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308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44" name="Google Shape;1144;p3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308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6" name="Google Shape;1146;p308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147" name="Google Shape;1147;p30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8" name="Google Shape;1148;p308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127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28">
  <p:cSld name="Página 128"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0" name="Google Shape;1150;p309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151" name="Google Shape;1151;p309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309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53" name="Google Shape;1153;p3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309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5" name="Google Shape;1155;p309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156" name="Google Shape;1156;p30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7" name="Google Shape;1157;p309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128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29">
  <p:cSld name="Página 129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9" name="Google Shape;1159;p310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160" name="Google Shape;1160;p310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310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2" name="Google Shape;1162;p3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310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4" name="Google Shape;1164;p310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165" name="Google Shape;1165;p3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6" name="Google Shape;1166;p310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129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30">
  <p:cSld name="Página 130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8" name="Google Shape;1168;p311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169" name="Google Shape;1169;p311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311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71" name="Google Shape;1171;p3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311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3" name="Google Shape;1173;p311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174" name="Google Shape;1174;p3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5" name="Google Shape;1175;p311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130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2">
  <p:cSld name="Página 1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95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25" name="Google Shape;125;p195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5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7" name="Google Shape;127;p1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5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195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130" name="Google Shape;130;p1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195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12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31">
  <p:cSld name="Página 131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" name="Google Shape;1177;p312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178" name="Google Shape;1178;p312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312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80" name="Google Shape;1180;p3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312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2" name="Google Shape;1182;p312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183" name="Google Shape;1183;p3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4" name="Google Shape;1184;p312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131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32">
  <p:cSld name="Página 132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6" name="Google Shape;1186;p313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187" name="Google Shape;1187;p313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313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89" name="Google Shape;1189;p3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313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1" name="Google Shape;1191;p313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192" name="Google Shape;1192;p3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3" name="Google Shape;1193;p313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132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33">
  <p:cSld name="Página 133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5" name="Google Shape;1195;p314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196" name="Google Shape;1196;p314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314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98" name="Google Shape;1198;p3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314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0" name="Google Shape;1200;p314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201" name="Google Shape;1201;p3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2" name="Google Shape;1202;p314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133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34">
  <p:cSld name="Página 134"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4" name="Google Shape;1204;p315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205" name="Google Shape;1205;p315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315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07" name="Google Shape;1207;p3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315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9" name="Google Shape;1209;p315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210" name="Google Shape;1210;p3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1" name="Google Shape;1211;p315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134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35">
  <p:cSld name="Página 135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3" name="Google Shape;1213;p316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214" name="Google Shape;1214;p316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316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16" name="Google Shape;1216;p3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316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8" name="Google Shape;1218;p316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219" name="Google Shape;1219;p3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0" name="Google Shape;1220;p316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135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36">
  <p:cSld name="Página 136"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2" name="Google Shape;1222;p317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223" name="Google Shape;1223;p317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317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25" name="Google Shape;1225;p3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317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7" name="Google Shape;1227;p317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228" name="Google Shape;1228;p3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9" name="Google Shape;1229;p317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136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37">
  <p:cSld name="Página 137"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oogle Shape;1231;p318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232" name="Google Shape;1232;p318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318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34" name="Google Shape;1234;p3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318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6" name="Google Shape;1236;p318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237" name="Google Shape;1237;p3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8" name="Google Shape;1238;p318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137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38">
  <p:cSld name="Página 138"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0" name="Google Shape;1240;p319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241" name="Google Shape;1241;p319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319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43" name="Google Shape;1243;p3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319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5" name="Google Shape;1245;p319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246" name="Google Shape;1246;p3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7" name="Google Shape;1247;p319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138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39">
  <p:cSld name="Página 139"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9" name="Google Shape;1249;p320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250" name="Google Shape;1250;p320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320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52" name="Google Shape;1252;p3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320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4" name="Google Shape;1254;p320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255" name="Google Shape;1255;p3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6" name="Google Shape;1256;p320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139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40">
  <p:cSld name="Página 140"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Google Shape;1258;p321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259" name="Google Shape;1259;p321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321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61" name="Google Shape;1261;p3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321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3" name="Google Shape;1263;p321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264" name="Google Shape;1264;p3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5" name="Google Shape;1265;p321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140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3">
  <p:cSld name="Página 1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96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34" name="Google Shape;134;p196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96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6" name="Google Shape;136;p1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6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" name="Google Shape;138;p196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139" name="Google Shape;139;p1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196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13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41">
  <p:cSld name="Página 141"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7" name="Google Shape;1267;p322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268" name="Google Shape;1268;p322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322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70" name="Google Shape;1270;p3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322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2" name="Google Shape;1272;p322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273" name="Google Shape;1273;p3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4" name="Google Shape;1274;p322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141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42">
  <p:cSld name="Página 142"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6" name="Google Shape;1276;p323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277" name="Google Shape;1277;p323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323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79" name="Google Shape;1279;p3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323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1" name="Google Shape;1281;p323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282" name="Google Shape;1282;p3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3" name="Google Shape;1283;p323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142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43">
  <p:cSld name="Página 143"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5" name="Google Shape;1285;p324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286" name="Google Shape;1286;p324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324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3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324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0" name="Google Shape;1290;p324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291" name="Google Shape;1291;p3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2" name="Google Shape;1292;p324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143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44">
  <p:cSld name="Página 144"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325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295" name="Google Shape;1295;p325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325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97" name="Google Shape;1297;p3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325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9" name="Google Shape;1299;p325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300" name="Google Shape;1300;p3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1" name="Google Shape;1301;p325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144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45">
  <p:cSld name="Página 145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" name="Google Shape;1303;p326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304" name="Google Shape;1304;p326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326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06" name="Google Shape;1306;p3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326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8" name="Google Shape;1308;p326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309" name="Google Shape;1309;p3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0" name="Google Shape;1310;p326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145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46">
  <p:cSld name="Página 146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Google Shape;1312;p327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313" name="Google Shape;1313;p327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327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15" name="Google Shape;1315;p3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327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7" name="Google Shape;1317;p327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318" name="Google Shape;1318;p3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9" name="Google Shape;1319;p327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146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47">
  <p:cSld name="Página 147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1" name="Google Shape;1321;p328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322" name="Google Shape;1322;p328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328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24" name="Google Shape;1324;p3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328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6" name="Google Shape;1326;p328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327" name="Google Shape;1327;p3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8" name="Google Shape;1328;p328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147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48">
  <p:cSld name="Página 148"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0" name="Google Shape;1330;p329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331" name="Google Shape;1331;p329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329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33" name="Google Shape;1333;p3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329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5" name="Google Shape;1335;p329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336" name="Google Shape;1336;p3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7" name="Google Shape;1337;p329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148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49">
  <p:cSld name="Página 149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9" name="Google Shape;1339;p330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340" name="Google Shape;1340;p330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330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2" name="Google Shape;1342;p3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330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4" name="Google Shape;1344;p330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345" name="Google Shape;1345;p3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6" name="Google Shape;1346;p330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149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50">
  <p:cSld name="Página 150"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8" name="Google Shape;1348;p331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349" name="Google Shape;1349;p331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331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51" name="Google Shape;1351;p3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331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3" name="Google Shape;1353;p331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354" name="Google Shape;1354;p3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5" name="Google Shape;1355;p331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150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4">
  <p:cSld name="Página 1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97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43" name="Google Shape;143;p197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97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5" name="Google Shape;145;p1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7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" name="Google Shape;147;p197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148" name="Google Shape;148;p1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197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14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51">
  <p:cSld name="Página 151"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7" name="Google Shape;1357;p332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358" name="Google Shape;1358;p332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332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60" name="Google Shape;1360;p3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332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2" name="Google Shape;1362;p332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363" name="Google Shape;1363;p3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4" name="Google Shape;1364;p332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151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52">
  <p:cSld name="Página 152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6" name="Google Shape;1366;p333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367" name="Google Shape;1367;p333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333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69" name="Google Shape;1369;p3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333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1" name="Google Shape;1371;p333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372" name="Google Shape;1372;p3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3" name="Google Shape;1373;p333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152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53">
  <p:cSld name="Página 153"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5" name="Google Shape;1375;p334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376" name="Google Shape;1376;p334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334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78" name="Google Shape;1378;p3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334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0" name="Google Shape;1380;p334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381" name="Google Shape;1381;p3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2" name="Google Shape;1382;p334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153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54">
  <p:cSld name="Página 154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4" name="Google Shape;1384;p335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385" name="Google Shape;1385;p335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335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87" name="Google Shape;1387;p3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335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9" name="Google Shape;1389;p335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390" name="Google Shape;1390;p3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35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154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55">
  <p:cSld name="Página 155"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3" name="Google Shape;1393;p336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394" name="Google Shape;1394;p336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336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96" name="Google Shape;1396;p3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336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8" name="Google Shape;1398;p336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399" name="Google Shape;1399;p3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0" name="Google Shape;1400;p336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155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56">
  <p:cSld name="Página 156"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2" name="Google Shape;1402;p337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403" name="Google Shape;1403;p337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337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05" name="Google Shape;1405;p3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337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7" name="Google Shape;1407;p337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408" name="Google Shape;1408;p3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9" name="Google Shape;1409;p337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156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57">
  <p:cSld name="Página 157"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1" name="Google Shape;1411;p338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412" name="Google Shape;1412;p338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338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4" name="Google Shape;1414;p3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338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6" name="Google Shape;1416;p338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417" name="Google Shape;1417;p3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8" name="Google Shape;1418;p338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157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58">
  <p:cSld name="Página 158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0" name="Google Shape;1420;p339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421" name="Google Shape;1421;p339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339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23" name="Google Shape;1423;p3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339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5" name="Google Shape;1425;p339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426" name="Google Shape;1426;p3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7" name="Google Shape;1427;p339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158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59">
  <p:cSld name="Página 159"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9" name="Google Shape;1429;p340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430" name="Google Shape;1430;p340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340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32" name="Google Shape;1432;p3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340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4" name="Google Shape;1434;p340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435" name="Google Shape;1435;p3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6" name="Google Shape;1436;p340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159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60">
  <p:cSld name="Página 160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341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439" name="Google Shape;1439;p341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341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41" name="Google Shape;1441;p3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341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3" name="Google Shape;1443;p341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444" name="Google Shape;1444;p3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5" name="Google Shape;1445;p341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160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5">
  <p:cSld name="Página 15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98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52" name="Google Shape;152;p198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98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4" name="Google Shape;154;p1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8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" name="Google Shape;156;p198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157" name="Google Shape;157;p1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198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15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61">
  <p:cSld name="Página 161"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7" name="Google Shape;1447;p342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448" name="Google Shape;1448;p342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342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50" name="Google Shape;1450;p3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342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2" name="Google Shape;1452;p342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453" name="Google Shape;1453;p3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4" name="Google Shape;1454;p342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161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62">
  <p:cSld name="Página 162"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6" name="Google Shape;1456;p343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457" name="Google Shape;1457;p343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343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59" name="Google Shape;1459;p3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343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1" name="Google Shape;1461;p343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462" name="Google Shape;1462;p3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3" name="Google Shape;1463;p343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162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63">
  <p:cSld name="Página 163"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5" name="Google Shape;1465;p344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466" name="Google Shape;1466;p344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344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68" name="Google Shape;1468;p3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344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0" name="Google Shape;1470;p344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471" name="Google Shape;1471;p3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2" name="Google Shape;1472;p344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163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64">
  <p:cSld name="Página 164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" name="Google Shape;1474;p345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475" name="Google Shape;1475;p345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345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77" name="Google Shape;1477;p3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345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9" name="Google Shape;1479;p345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480" name="Google Shape;1480;p3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1" name="Google Shape;1481;p345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164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65">
  <p:cSld name="Página 165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3" name="Google Shape;1483;p346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484" name="Google Shape;1484;p346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346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86" name="Google Shape;1486;p3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p346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8" name="Google Shape;1488;p346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489" name="Google Shape;1489;p3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0" name="Google Shape;1490;p346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165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66">
  <p:cSld name="Página 166"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2" name="Google Shape;1492;p347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493" name="Google Shape;1493;p347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347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95" name="Google Shape;1495;p3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347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7" name="Google Shape;1497;p347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498" name="Google Shape;1498;p3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9" name="Google Shape;1499;p347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166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67">
  <p:cSld name="Página 167"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1" name="Google Shape;1501;p348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502" name="Google Shape;1502;p348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348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04" name="Google Shape;1504;p3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348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6" name="Google Shape;1506;p348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507" name="Google Shape;1507;p3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8" name="Google Shape;1508;p348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167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68">
  <p:cSld name="Página 168"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349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511" name="Google Shape;1511;p349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349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13" name="Google Shape;1513;p3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349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5" name="Google Shape;1515;p349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516" name="Google Shape;1516;p3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7" name="Google Shape;1517;p349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168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69">
  <p:cSld name="Página 169"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9" name="Google Shape;1519;p350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520" name="Google Shape;1520;p350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350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22" name="Google Shape;1522;p3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Google Shape;1523;p350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4" name="Google Shape;1524;p350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525" name="Google Shape;1525;p3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6" name="Google Shape;1526;p350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169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70">
  <p:cSld name="Página 170"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8" name="Google Shape;1528;p351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529" name="Google Shape;1529;p351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351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31" name="Google Shape;1531;p3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p351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3" name="Google Shape;1533;p351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534" name="Google Shape;1534;p3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5" name="Google Shape;1535;p351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170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6">
  <p:cSld name="Página 16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99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61" name="Google Shape;161;p199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99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3" name="Google Shape;163;p1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9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" name="Google Shape;165;p199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166" name="Google Shape;166;p19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199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16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71">
  <p:cSld name="Página 171"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7" name="Google Shape;1537;p352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538" name="Google Shape;1538;p352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352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40" name="Google Shape;1540;p3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352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2" name="Google Shape;1542;p352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543" name="Google Shape;1543;p3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4" name="Google Shape;1544;p352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171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72">
  <p:cSld name="Página 172"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6" name="Google Shape;1546;p353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547" name="Google Shape;1547;p353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353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49" name="Google Shape;1549;p3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353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1" name="Google Shape;1551;p353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552" name="Google Shape;1552;p3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3" name="Google Shape;1553;p353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172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73">
  <p:cSld name="Página 173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354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556" name="Google Shape;1556;p354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354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58" name="Google Shape;1558;p3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354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0" name="Google Shape;1560;p354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561" name="Google Shape;1561;p3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2" name="Google Shape;1562;p354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173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74">
  <p:cSld name="Página 174"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4" name="Google Shape;1564;p355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565" name="Google Shape;1565;p355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355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67" name="Google Shape;1567;p3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355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9" name="Google Shape;1569;p355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570" name="Google Shape;1570;p3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1" name="Google Shape;1571;p355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174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75">
  <p:cSld name="Página 175"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3" name="Google Shape;1573;p356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574" name="Google Shape;1574;p356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356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76" name="Google Shape;1576;p3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p356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8" name="Google Shape;1578;p356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579" name="Google Shape;1579;p3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0" name="Google Shape;1580;p356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175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76">
  <p:cSld name="Página 176"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2" name="Google Shape;1582;p357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583" name="Google Shape;1583;p357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357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85" name="Google Shape;1585;p3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357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7" name="Google Shape;1587;p357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588" name="Google Shape;1588;p3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9" name="Google Shape;1589;p357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176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77">
  <p:cSld name="Página 177"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1" name="Google Shape;1591;p358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592" name="Google Shape;1592;p358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358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94" name="Google Shape;1594;p3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58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6" name="Google Shape;1596;p358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597" name="Google Shape;1597;p3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8" name="Google Shape;1598;p358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177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78">
  <p:cSld name="Página 178"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0" name="Google Shape;1600;p359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601" name="Google Shape;1601;p359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359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03" name="Google Shape;1603;p3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359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5" name="Google Shape;1605;p359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606" name="Google Shape;1606;p3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7" name="Google Shape;1607;p359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178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79">
  <p:cSld name="Página 179"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9" name="Google Shape;1609;p360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610" name="Google Shape;1610;p360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360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12" name="Google Shape;1612;p3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p360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4" name="Google Shape;1614;p360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615" name="Google Shape;1615;p3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6" name="Google Shape;1616;p360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179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01">
  <p:cSld name="Página 101"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8" name="Google Shape;1618;p361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619" name="Google Shape;1619;p361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361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21" name="Google Shape;1621;p3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61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3" name="Google Shape;1623;p361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624" name="Google Shape;1624;p3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5" name="Google Shape;1625;p361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101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7">
  <p:cSld name="Página 17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00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70" name="Google Shape;170;p200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00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2" name="Google Shape;172;p2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0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" name="Google Shape;174;p200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175" name="Google Shape;175;p2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200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07">
  <p:cSld name="Página 107"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7" name="Google Shape;1627;p362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628" name="Google Shape;1628;p362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362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30" name="Google Shape;1630;p3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362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32" name="Google Shape;1632;p362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633" name="Google Shape;1633;p3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4" name="Google Shape;1634;p362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107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80">
  <p:cSld name="Página 180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6" name="Google Shape;1636;p363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637" name="Google Shape;1637;p363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363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39" name="Google Shape;1639;p3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363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1" name="Google Shape;1641;p363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642" name="Google Shape;1642;p3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3" name="Google Shape;1643;p363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180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81">
  <p:cSld name="Página 181"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5" name="Google Shape;1645;p364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646" name="Google Shape;1646;p364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364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48" name="Google Shape;1648;p3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364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0" name="Google Shape;1650;p364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651" name="Google Shape;1651;p3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2" name="Google Shape;1652;p364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181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82">
  <p:cSld name="Página 182"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4" name="Google Shape;1654;p365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655" name="Google Shape;1655;p365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365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57" name="Google Shape;1657;p3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Google Shape;1658;p365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9" name="Google Shape;1659;p365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660" name="Google Shape;1660;p3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1" name="Google Shape;1661;p365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182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83">
  <p:cSld name="Página 183"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3" name="Google Shape;1663;p366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664" name="Google Shape;1664;p366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366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66" name="Google Shape;1666;p3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66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8" name="Google Shape;1668;p366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669" name="Google Shape;1669;p3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0" name="Google Shape;1670;p366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183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84">
  <p:cSld name="Página 184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2" name="Google Shape;1672;p367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673" name="Google Shape;1673;p367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367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75" name="Google Shape;1675;p3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p367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7" name="Google Shape;1677;p367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678" name="Google Shape;1678;p3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9" name="Google Shape;1679;p367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184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85">
  <p:cSld name="Página 185"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1" name="Google Shape;1681;p368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682" name="Google Shape;1682;p368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368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84" name="Google Shape;1684;p3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Google Shape;1685;p368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6" name="Google Shape;1686;p368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687" name="Google Shape;1687;p3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8" name="Google Shape;1688;p368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185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86">
  <p:cSld name="Página 186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69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691" name="Google Shape;1691;p369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2" name="Google Shape;1692;p369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93" name="Google Shape;1693;p3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p369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95" name="Google Shape;1695;p369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696" name="Google Shape;1696;p3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7" name="Google Shape;1697;p369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186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87">
  <p:cSld name="Página 187"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" name="Google Shape;1699;p370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700" name="Google Shape;1700;p370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1" name="Google Shape;1701;p370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02" name="Google Shape;1702;p3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03" name="Google Shape;1703;p370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4" name="Google Shape;1704;p370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705" name="Google Shape;1705;p3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6" name="Google Shape;1706;p370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187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88">
  <p:cSld name="Página 188"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8" name="Google Shape;1708;p371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709" name="Google Shape;1709;p371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371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11" name="Google Shape;1711;p3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371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3" name="Google Shape;1713;p371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714" name="Google Shape;1714;p3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5" name="Google Shape;1715;p371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188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8">
  <p:cSld name="Página 18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01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79" name="Google Shape;179;p201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01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1" name="Google Shape;181;p2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1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" name="Google Shape;183;p201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184" name="Google Shape;184;p2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201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18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89">
  <p:cSld name="Página 189"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7" name="Google Shape;1717;p372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718" name="Google Shape;1718;p372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9" name="Google Shape;1719;p372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20" name="Google Shape;1720;p3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72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2" name="Google Shape;1722;p372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723" name="Google Shape;1723;p3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4" name="Google Shape;1724;p372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189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90">
  <p:cSld name="Página 190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6" name="Google Shape;1726;p373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727" name="Google Shape;1727;p373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8" name="Google Shape;1728;p373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29" name="Google Shape;1729;p3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p373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1" name="Google Shape;1731;p373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732" name="Google Shape;1732;p3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3" name="Google Shape;1733;p373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190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91">
  <p:cSld name="Página 191"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5" name="Google Shape;1735;p374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736" name="Google Shape;1736;p374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7" name="Google Shape;1737;p374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38" name="Google Shape;1738;p3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74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0" name="Google Shape;1740;p374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741" name="Google Shape;1741;p3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2" name="Google Shape;1742;p374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191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92">
  <p:cSld name="Página 192"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4" name="Google Shape;1744;p375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745" name="Google Shape;1745;p375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375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47" name="Google Shape;1747;p3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375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9" name="Google Shape;1749;p375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750" name="Google Shape;1750;p3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1" name="Google Shape;1751;p375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192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93">
  <p:cSld name="Página 193"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3" name="Google Shape;1753;p376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754" name="Google Shape;1754;p376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76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56" name="Google Shape;1756;p3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376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8" name="Google Shape;1758;p376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759" name="Google Shape;1759;p3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0" name="Google Shape;1760;p376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193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94">
  <p:cSld name="Página 194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77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763" name="Google Shape;1763;p377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77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65" name="Google Shape;1765;p3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Google Shape;1766;p377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67" name="Google Shape;1767;p377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768" name="Google Shape;1768;p3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9" name="Google Shape;1769;p377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194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95">
  <p:cSld name="Página 195"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1" name="Google Shape;1771;p378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772" name="Google Shape;1772;p378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78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74" name="Google Shape;1774;p3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378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6" name="Google Shape;1776;p378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777" name="Google Shape;1777;p3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78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195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96">
  <p:cSld name="Página 196"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0" name="Google Shape;1780;p379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781" name="Google Shape;1781;p379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79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3" name="Google Shape;1783;p3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379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5" name="Google Shape;1785;p379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786" name="Google Shape;1786;p3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7" name="Google Shape;1787;p379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196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97">
  <p:cSld name="Página 197"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9" name="Google Shape;1789;p380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790" name="Google Shape;1790;p380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380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92" name="Google Shape;1792;p3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93" name="Google Shape;1793;p380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4" name="Google Shape;1794;p380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795" name="Google Shape;1795;p3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6" name="Google Shape;1796;p380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197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98">
  <p:cSld name="Página 198"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8" name="Google Shape;1798;p381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799" name="Google Shape;1799;p381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381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01" name="Google Shape;1801;p3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p381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03" name="Google Shape;1803;p381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804" name="Google Shape;1804;p3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5" name="Google Shape;1805;p381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198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">
  <p:cSld name="Página 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184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26" name="Google Shape;26;p184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84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13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" name="Google Shape;28;p1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84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184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31" name="Google Shape;31;p1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32;p184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2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9">
  <p:cSld name="Página 19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02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88" name="Google Shape;188;p202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02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2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02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" name="Google Shape;192;p202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193" name="Google Shape;193;p2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202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19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199">
  <p:cSld name="Página 199"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7" name="Google Shape;1807;p382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808" name="Google Shape;1808;p382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382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10" name="Google Shape;1810;p3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Google Shape;1811;p382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2" name="Google Shape;1812;p382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813" name="Google Shape;1813;p3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4" name="Google Shape;1814;p382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199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200">
  <p:cSld name="Página 200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p383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817" name="Google Shape;1817;p383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383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19" name="Google Shape;1819;p3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383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1" name="Google Shape;1821;p383"/>
          <p:cNvGrpSpPr/>
          <p:nvPr/>
        </p:nvGrpSpPr>
        <p:grpSpPr>
          <a:xfrm>
            <a:off x="6055778" y="9204431"/>
            <a:ext cx="711598" cy="543238"/>
            <a:chOff x="9320313" y="7433629"/>
            <a:chExt cx="711598" cy="543238"/>
          </a:xfrm>
        </p:grpSpPr>
        <p:pic>
          <p:nvPicPr>
            <p:cNvPr descr="Ícone&#10;&#10;Descrição gerada automaticamente" id="1822" name="Google Shape;1822;p3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3" name="Google Shape;1823;p383"/>
            <p:cNvSpPr/>
            <p:nvPr/>
          </p:nvSpPr>
          <p:spPr>
            <a:xfrm>
              <a:off x="9320313" y="7505193"/>
              <a:ext cx="711598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0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200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20">
  <p:cSld name="Página 20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03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197" name="Google Shape;197;p203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03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9" name="Google Shape;199;p2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3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203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202" name="Google Shape;202;p2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203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21">
  <p:cSld name="Página 2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04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206" name="Google Shape;206;p204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04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8" name="Google Shape;208;p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4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" name="Google Shape;210;p204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211" name="Google Shape;211;p20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204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21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22">
  <p:cSld name="Página 2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05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215" name="Google Shape;215;p205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05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7" name="Google Shape;217;p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5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219;p205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220" name="Google Shape;220;p2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205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22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23">
  <p:cSld name="Página 23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206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224" name="Google Shape;224;p206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06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2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06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206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229" name="Google Shape;229;p2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206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23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24">
  <p:cSld name="Página 24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07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233" name="Google Shape;233;p207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07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5" name="Google Shape;235;p2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07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" name="Google Shape;237;p207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238" name="Google Shape;238;p2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207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24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25">
  <p:cSld name="Página 25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208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242" name="Google Shape;242;p208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08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4" name="Google Shape;244;p2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08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" name="Google Shape;246;p208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247" name="Google Shape;247;p20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208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25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26">
  <p:cSld name="Página 26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209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251" name="Google Shape;251;p209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09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3" name="Google Shape;253;p2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09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5" name="Google Shape;255;p209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256" name="Google Shape;256;p20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209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26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27">
  <p:cSld name="Página 27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10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260" name="Google Shape;260;p210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10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" name="Google Shape;262;p2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10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" name="Google Shape;264;p210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265" name="Google Shape;265;p2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210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27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28">
  <p:cSld name="Página 28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11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269" name="Google Shape;269;p211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11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1" name="Google Shape;271;p2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11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3" name="Google Shape;273;p211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274" name="Google Shape;274;p2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211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28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2">
  <p:cSld name="Página 2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185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35" name="Google Shape;35;p185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85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" name="Google Shape;37;p1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85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" name="Google Shape;39;p185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40" name="Google Shape;40;p1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41;p185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29">
  <p:cSld name="Página 29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12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278" name="Google Shape;278;p212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12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0" name="Google Shape;280;p2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12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2" name="Google Shape;282;p212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283" name="Google Shape;283;p2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Google Shape;284;p212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29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30">
  <p:cSld name="Página 30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13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287" name="Google Shape;287;p213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13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9" name="Google Shape;289;p2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13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1" name="Google Shape;291;p213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292" name="Google Shape;292;p2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213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30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31">
  <p:cSld name="Página 3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214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296" name="Google Shape;296;p214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14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8" name="Google Shape;298;p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14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214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301" name="Google Shape;301;p2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214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31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32">
  <p:cSld name="Página 3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15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305" name="Google Shape;305;p215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15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7" name="Google Shape;307;p2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15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" name="Google Shape;309;p215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310" name="Google Shape;310;p2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215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32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33">
  <p:cSld name="Página 33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216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314" name="Google Shape;314;p216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16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6" name="Google Shape;316;p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16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216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319" name="Google Shape;319;p2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216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33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34">
  <p:cSld name="Página 34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217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323" name="Google Shape;323;p217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17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5" name="Google Shape;325;p2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17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327;p217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328" name="Google Shape;328;p2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217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34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35">
  <p:cSld name="Página 35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18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332" name="Google Shape;332;p218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18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4" name="Google Shape;334;p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18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218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337" name="Google Shape;337;p2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218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35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36">
  <p:cSld name="Página 36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19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341" name="Google Shape;341;p219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19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3" name="Google Shape;343;p2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19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5" name="Google Shape;345;p219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346" name="Google Shape;346;p2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219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36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37">
  <p:cSld name="Página 37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220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350" name="Google Shape;350;p220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20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2" name="Google Shape;352;p2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20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354;p220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355" name="Google Shape;355;p2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Google Shape;356;p220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37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38">
  <p:cSld name="Página 38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221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359" name="Google Shape;359;p221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21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1" name="Google Shape;361;p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21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3" name="Google Shape;363;p221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364" name="Google Shape;364;p2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221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38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3">
  <p:cSld name="Página 3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186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44" name="Google Shape;44;p186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86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" name="Google Shape;46;p1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86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" name="Google Shape;48;p186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49" name="Google Shape;49;p1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50;p186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39">
  <p:cSld name="Página 39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222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368" name="Google Shape;368;p222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22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0" name="Google Shape;370;p2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22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2" name="Google Shape;372;p222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373" name="Google Shape;373;p2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222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39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40">
  <p:cSld name="Página 40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23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377" name="Google Shape;377;p223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23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9" name="Google Shape;379;p2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23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223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382" name="Google Shape;382;p2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223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40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41">
  <p:cSld name="Página 4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224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386" name="Google Shape;386;p224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24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8" name="Google Shape;388;p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24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Google Shape;390;p224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391" name="Google Shape;391;p2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p224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41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42">
  <p:cSld name="Página 42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225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395" name="Google Shape;395;p225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25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7" name="Google Shape;397;p2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25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9" name="Google Shape;399;p225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400" name="Google Shape;400;p2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1" name="Google Shape;401;p225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42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43">
  <p:cSld name="Página 43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226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404" name="Google Shape;404;p226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26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6" name="Google Shape;406;p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26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408;p226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409" name="Google Shape;409;p2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226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43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44">
  <p:cSld name="Página 44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227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413" name="Google Shape;413;p227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27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5" name="Google Shape;415;p2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27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" name="Google Shape;417;p227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418" name="Google Shape;418;p2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Google Shape;419;p227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44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45">
  <p:cSld name="Página 45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228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422" name="Google Shape;422;p228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28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4" name="Google Shape;424;p2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28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6" name="Google Shape;426;p228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427" name="Google Shape;427;p2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228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45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46">
  <p:cSld name="Página 46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229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431" name="Google Shape;431;p229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29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3" name="Google Shape;433;p2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29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5" name="Google Shape;435;p229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436" name="Google Shape;436;p2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" name="Google Shape;437;p229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46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47">
  <p:cSld name="Página 47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30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440" name="Google Shape;440;p230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30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2" name="Google Shape;442;p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30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4" name="Google Shape;444;p230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445" name="Google Shape;445;p2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230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47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48">
  <p:cSld name="Página 48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231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449" name="Google Shape;449;p231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31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51" name="Google Shape;451;p2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31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231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454" name="Google Shape;454;p2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231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48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4">
  <p:cSld name="Página 4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187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53" name="Google Shape;53;p187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87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" name="Google Shape;55;p1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87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" name="Google Shape;57;p187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58" name="Google Shape;58;p1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187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49">
  <p:cSld name="Página 49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32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458" name="Google Shape;458;p232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232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0" name="Google Shape;460;p2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232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2" name="Google Shape;462;p232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463" name="Google Shape;463;p2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" name="Google Shape;464;p232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49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50">
  <p:cSld name="Página 50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233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467" name="Google Shape;467;p233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33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9" name="Google Shape;469;p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233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1" name="Google Shape;471;p233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472" name="Google Shape;472;p2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p233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50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51">
  <p:cSld name="Página 5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234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476" name="Google Shape;476;p234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34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8" name="Google Shape;478;p2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34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0" name="Google Shape;480;p234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481" name="Google Shape;481;p2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234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51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52">
  <p:cSld name="Página 52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235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485" name="Google Shape;485;p235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235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7" name="Google Shape;487;p2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235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9" name="Google Shape;489;p235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490" name="Google Shape;490;p2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Google Shape;491;p235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52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53">
  <p:cSld name="Página 53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236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494" name="Google Shape;494;p236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36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6" name="Google Shape;496;p2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236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8" name="Google Shape;498;p236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499" name="Google Shape;499;p2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" name="Google Shape;500;p236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53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54">
  <p:cSld name="Página 54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237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503" name="Google Shape;503;p237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37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5" name="Google Shape;505;p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237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7" name="Google Shape;507;p237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508" name="Google Shape;508;p2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" name="Google Shape;509;p237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54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55">
  <p:cSld name="Página 55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238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512" name="Google Shape;512;p238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38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4" name="Google Shape;514;p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38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6" name="Google Shape;516;p238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517" name="Google Shape;517;p2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8" name="Google Shape;518;p238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55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56">
  <p:cSld name="Página 56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239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521" name="Google Shape;521;p239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239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3" name="Google Shape;523;p2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39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5" name="Google Shape;525;p239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526" name="Google Shape;526;p2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7" name="Google Shape;527;p239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56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57">
  <p:cSld name="Página 57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240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530" name="Google Shape;530;p240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240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32" name="Google Shape;532;p2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240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4" name="Google Shape;534;p240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535" name="Google Shape;535;p2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6" name="Google Shape;536;p240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57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58">
  <p:cSld name="Página 58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241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539" name="Google Shape;539;p241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241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41" name="Google Shape;541;p2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241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3" name="Google Shape;543;p241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544" name="Google Shape;544;p2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" name="Google Shape;545;p241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58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5">
  <p:cSld name="Página 5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88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62" name="Google Shape;62;p188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88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1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88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" name="Google Shape;66;p188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67" name="Google Shape;67;p1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188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59">
  <p:cSld name="Página 59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242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548" name="Google Shape;548;p242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242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0" name="Google Shape;550;p2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242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2" name="Google Shape;552;p242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553" name="Google Shape;553;p2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4" name="Google Shape;554;p242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59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60">
  <p:cSld name="Página 60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243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557" name="Google Shape;557;p243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43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9" name="Google Shape;559;p2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243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1" name="Google Shape;561;p243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562" name="Google Shape;562;p2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" name="Google Shape;563;p243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60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61">
  <p:cSld name="Página 6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244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566" name="Google Shape;566;p244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244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68" name="Google Shape;568;p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244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0" name="Google Shape;570;p244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571" name="Google Shape;571;p2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Google Shape;572;p244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61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62">
  <p:cSld name="Página 62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oogle Shape;574;p245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575" name="Google Shape;575;p245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245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77" name="Google Shape;577;p2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245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9" name="Google Shape;579;p245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580" name="Google Shape;580;p2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" name="Google Shape;581;p245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62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63">
  <p:cSld name="Página 63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246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584" name="Google Shape;584;p246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246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86" name="Google Shape;586;p2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246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8" name="Google Shape;588;p246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589" name="Google Shape;589;p2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" name="Google Shape;590;p246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63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64">
  <p:cSld name="Página 64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247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593" name="Google Shape;593;p247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247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5" name="Google Shape;595;p2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247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7" name="Google Shape;597;p247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598" name="Google Shape;598;p2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9" name="Google Shape;599;p247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64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65">
  <p:cSld name="Página 65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oogle Shape;601;p248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602" name="Google Shape;602;p248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248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04" name="Google Shape;604;p2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248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6" name="Google Shape;606;p248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607" name="Google Shape;607;p2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" name="Google Shape;608;p248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65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66">
  <p:cSld name="Página 66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249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611" name="Google Shape;611;p249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249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13" name="Google Shape;613;p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249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5" name="Google Shape;615;p249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616" name="Google Shape;616;p2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p249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66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67">
  <p:cSld name="Página 67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250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620" name="Google Shape;620;p250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250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22" name="Google Shape;622;p2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50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4" name="Google Shape;624;p250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625" name="Google Shape;625;p2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6" name="Google Shape;626;p250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67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68">
  <p:cSld name="Página 68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251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629" name="Google Shape;629;p251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251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31" name="Google Shape;631;p2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251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3" name="Google Shape;633;p251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634" name="Google Shape;634;p2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5" name="Google Shape;635;p251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68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6">
  <p:cSld name="Página 6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89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71" name="Google Shape;71;p189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89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3" name="Google Shape;73;p1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9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189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76" name="Google Shape;76;p1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189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69">
  <p:cSld name="Página 69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oogle Shape;637;p252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638" name="Google Shape;638;p252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252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0" name="Google Shape;640;p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252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2" name="Google Shape;642;p252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643" name="Google Shape;643;p2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4" name="Google Shape;644;p252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69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70">
  <p:cSld name="Página 70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253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647" name="Google Shape;647;p253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253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9" name="Google Shape;649;p2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53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1" name="Google Shape;651;p253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652" name="Google Shape;652;p2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3" name="Google Shape;653;p253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70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71">
  <p:cSld name="Página 71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254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656" name="Google Shape;656;p254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254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58" name="Google Shape;658;p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254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0" name="Google Shape;660;p254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661" name="Google Shape;661;p2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2" name="Google Shape;662;p254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71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72">
  <p:cSld name="Página 72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255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665" name="Google Shape;665;p255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255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67" name="Google Shape;667;p2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255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9" name="Google Shape;669;p255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670" name="Google Shape;670;p2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255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72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73">
  <p:cSld name="Página 73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oogle Shape;673;p256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674" name="Google Shape;674;p256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256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6" name="Google Shape;676;p2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256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8" name="Google Shape;678;p256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679" name="Google Shape;679;p2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256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73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74">
  <p:cSld name="Página 74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257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683" name="Google Shape;683;p257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257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85" name="Google Shape;685;p2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257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7" name="Google Shape;687;p257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688" name="Google Shape;688;p2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9" name="Google Shape;689;p257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74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75">
  <p:cSld name="Página 75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258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692" name="Google Shape;692;p258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258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94" name="Google Shape;694;p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258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6" name="Google Shape;696;p258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697" name="Google Shape;697;p2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8" name="Google Shape;698;p258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75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76">
  <p:cSld name="Página 76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259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701" name="Google Shape;701;p259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259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03" name="Google Shape;703;p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259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5" name="Google Shape;705;p259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706" name="Google Shape;706;p2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7" name="Google Shape;707;p259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76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77">
  <p:cSld name="Página 77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260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710" name="Google Shape;710;p260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260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12" name="Google Shape;712;p2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260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4" name="Google Shape;714;p260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715" name="Google Shape;715;p2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6" name="Google Shape;716;p260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77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78">
  <p:cSld name="Página 78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261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719" name="Google Shape;719;p261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261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21" name="Google Shape;721;p2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261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3" name="Google Shape;723;p261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724" name="Google Shape;724;p2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261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78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7">
  <p:cSld name="Página 7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90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80" name="Google Shape;80;p190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90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2" name="Google Shape;82;p1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0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" name="Google Shape;84;p190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85" name="Google Shape;85;p1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90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79">
  <p:cSld name="Página 79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262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728" name="Google Shape;728;p262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262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30" name="Google Shape;730;p2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262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2" name="Google Shape;732;p262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733" name="Google Shape;733;p2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4" name="Google Shape;734;p262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79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80">
  <p:cSld name="Página 80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263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737" name="Google Shape;737;p263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263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39" name="Google Shape;739;p2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263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1" name="Google Shape;741;p263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742" name="Google Shape;742;p2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Google Shape;743;p263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80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81">
  <p:cSld name="Página 81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264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746" name="Google Shape;746;p264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264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48" name="Google Shape;748;p2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264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0" name="Google Shape;750;p264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751" name="Google Shape;751;p2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2" name="Google Shape;752;p264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81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82">
  <p:cSld name="Página 8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265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755" name="Google Shape;755;p265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265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57" name="Google Shape;757;p2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265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9" name="Google Shape;759;p265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760" name="Google Shape;760;p2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1" name="Google Shape;761;p265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82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83">
  <p:cSld name="Página 83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266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764" name="Google Shape;764;p266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266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66" name="Google Shape;766;p2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266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8" name="Google Shape;768;p266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769" name="Google Shape;769;p2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0" name="Google Shape;770;p266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83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84">
  <p:cSld name="Página 84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p267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773" name="Google Shape;773;p267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267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75" name="Google Shape;775;p2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267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7" name="Google Shape;777;p267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778" name="Google Shape;778;p2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9" name="Google Shape;779;p267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84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85">
  <p:cSld name="Página 85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1" name="Google Shape;781;p268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782" name="Google Shape;782;p268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268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84" name="Google Shape;784;p2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268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6" name="Google Shape;786;p268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787" name="Google Shape;787;p2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Google Shape;788;p268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85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86">
  <p:cSld name="Página 86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269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791" name="Google Shape;791;p269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269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93" name="Google Shape;793;p2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269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5" name="Google Shape;795;p269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796" name="Google Shape;796;p2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7" name="Google Shape;797;p269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86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87">
  <p:cSld name="Página 87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270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800" name="Google Shape;800;p270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270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2" name="Google Shape;802;p2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270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4" name="Google Shape;804;p270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805" name="Google Shape;805;p2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6" name="Google Shape;806;p270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87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88">
  <p:cSld name="Página 88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" name="Google Shape;808;p271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809" name="Google Shape;809;p271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271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11" name="Google Shape;811;p2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271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3" name="Google Shape;813;p271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814" name="Google Shape;814;p2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5" name="Google Shape;815;p271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88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8">
  <p:cSld name="Página 8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91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89" name="Google Shape;89;p191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91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1" name="Google Shape;91;p1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1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" name="Google Shape;93;p191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94" name="Google Shape;94;p1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91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89">
  <p:cSld name="Página 89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oogle Shape;817;p272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818" name="Google Shape;818;p272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272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20" name="Google Shape;820;p2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272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2" name="Google Shape;822;p272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823" name="Google Shape;823;p2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4" name="Google Shape;824;p272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89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90">
  <p:cSld name="Página 90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oogle Shape;826;p273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827" name="Google Shape;827;p273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273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29" name="Google Shape;829;p2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273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1" name="Google Shape;831;p273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832" name="Google Shape;832;p2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3" name="Google Shape;833;p273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90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91">
  <p:cSld name="Página 91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5" name="Google Shape;835;p274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836" name="Google Shape;836;p274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38" name="Google Shape;838;p2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274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0" name="Google Shape;840;p274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841" name="Google Shape;841;p2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2" name="Google Shape;842;p274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91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92">
  <p:cSld name="Página 92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oogle Shape;844;p275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845" name="Google Shape;845;p275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47" name="Google Shape;847;p2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275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9" name="Google Shape;849;p275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850" name="Google Shape;850;p2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1" name="Google Shape;851;p275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92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93">
  <p:cSld name="Página 93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3" name="Google Shape;853;p276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854" name="Google Shape;854;p276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276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6" name="Google Shape;856;p2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276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8" name="Google Shape;858;p276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859" name="Google Shape;859;p2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0" name="Google Shape;860;p276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93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94">
  <p:cSld name="Página 94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2" name="Google Shape;862;p277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863" name="Google Shape;863;p277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277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65" name="Google Shape;865;p2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277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7" name="Google Shape;867;p277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868" name="Google Shape;868;p2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9" name="Google Shape;869;p277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94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95">
  <p:cSld name="Página 95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Google Shape;871;p278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872" name="Google Shape;872;p278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278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74" name="Google Shape;874;p2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278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6" name="Google Shape;876;p278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877" name="Google Shape;877;p2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8" name="Google Shape;878;p278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95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96">
  <p:cSld name="Página 96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279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881" name="Google Shape;881;p279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279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83" name="Google Shape;883;p2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279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5" name="Google Shape;885;p279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886" name="Google Shape;886;p2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7" name="Google Shape;887;p279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96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97">
  <p:cSld name="Página 97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280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890" name="Google Shape;890;p280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280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92" name="Google Shape;892;p2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280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4" name="Google Shape;894;p280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895" name="Google Shape;895;p2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6" name="Google Shape;896;p280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97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ágina 98">
  <p:cSld name="Página 98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" name="Google Shape;898;p281"/>
          <p:cNvGrpSpPr/>
          <p:nvPr/>
        </p:nvGrpSpPr>
        <p:grpSpPr>
          <a:xfrm>
            <a:off x="0" y="9245216"/>
            <a:ext cx="6858000" cy="660785"/>
            <a:chOff x="0" y="6219825"/>
            <a:chExt cx="12192000" cy="638175"/>
          </a:xfrm>
        </p:grpSpPr>
        <p:sp>
          <p:nvSpPr>
            <p:cNvPr id="899" name="Google Shape;899;p281"/>
            <p:cNvSpPr/>
            <p:nvPr/>
          </p:nvSpPr>
          <p:spPr>
            <a:xfrm>
              <a:off x="0" y="6219825"/>
              <a:ext cx="12192000" cy="46504"/>
            </a:xfrm>
            <a:prstGeom prst="rect">
              <a:avLst/>
            </a:prstGeom>
            <a:solidFill>
              <a:srgbClr val="F4E05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81"/>
            <p:cNvSpPr/>
            <p:nvPr/>
          </p:nvSpPr>
          <p:spPr>
            <a:xfrm>
              <a:off x="0" y="6266329"/>
              <a:ext cx="12192000" cy="591671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13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1" name="Google Shape;901;p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983" y="8932159"/>
            <a:ext cx="1746033" cy="669078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281"/>
          <p:cNvSpPr/>
          <p:nvPr/>
        </p:nvSpPr>
        <p:spPr>
          <a:xfrm flipH="1" rot="10800000">
            <a:off x="0" y="-14029"/>
            <a:ext cx="6858000" cy="211230"/>
          </a:xfrm>
          <a:prstGeom prst="rect">
            <a:avLst/>
          </a:prstGeom>
          <a:solidFill>
            <a:srgbClr val="3138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3" name="Google Shape;903;p281"/>
          <p:cNvGrpSpPr/>
          <p:nvPr/>
        </p:nvGrpSpPr>
        <p:grpSpPr>
          <a:xfrm>
            <a:off x="6136457" y="9204431"/>
            <a:ext cx="550241" cy="543238"/>
            <a:chOff x="9400992" y="7433629"/>
            <a:chExt cx="550241" cy="543238"/>
          </a:xfrm>
        </p:grpSpPr>
        <p:pic>
          <p:nvPicPr>
            <p:cNvPr descr="Ícone&#10;&#10;Descrição gerada automaticamente" id="904" name="Google Shape;904;p2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00992" y="7433629"/>
              <a:ext cx="550241" cy="54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5" name="Google Shape;905;p281"/>
            <p:cNvSpPr/>
            <p:nvPr/>
          </p:nvSpPr>
          <p:spPr>
            <a:xfrm>
              <a:off x="9410937" y="7474415"/>
              <a:ext cx="53034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pt-BR" sz="2400" cap="non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98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190" Type="http://schemas.openxmlformats.org/officeDocument/2006/relationships/slideLayout" Target="../slideLayouts/slideLayout19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194" Type="http://schemas.openxmlformats.org/officeDocument/2006/relationships/slideLayout" Target="../slideLayouts/slideLayout194.xml"/><Relationship Id="rId43" Type="http://schemas.openxmlformats.org/officeDocument/2006/relationships/slideLayout" Target="../slideLayouts/slideLayout43.xml"/><Relationship Id="rId193" Type="http://schemas.openxmlformats.org/officeDocument/2006/relationships/slideLayout" Target="../slideLayouts/slideLayout193.xml"/><Relationship Id="rId46" Type="http://schemas.openxmlformats.org/officeDocument/2006/relationships/slideLayout" Target="../slideLayouts/slideLayout46.xml"/><Relationship Id="rId192" Type="http://schemas.openxmlformats.org/officeDocument/2006/relationships/slideLayout" Target="../slideLayouts/slideLayout192.xml"/><Relationship Id="rId45" Type="http://schemas.openxmlformats.org/officeDocument/2006/relationships/slideLayout" Target="../slideLayouts/slideLayout45.xml"/><Relationship Id="rId191" Type="http://schemas.openxmlformats.org/officeDocument/2006/relationships/slideLayout" Target="../slideLayouts/slideLayout191.xml"/><Relationship Id="rId48" Type="http://schemas.openxmlformats.org/officeDocument/2006/relationships/slideLayout" Target="../slideLayouts/slideLayout48.xml"/><Relationship Id="rId187" Type="http://schemas.openxmlformats.org/officeDocument/2006/relationships/slideLayout" Target="../slideLayouts/slideLayout187.xml"/><Relationship Id="rId47" Type="http://schemas.openxmlformats.org/officeDocument/2006/relationships/slideLayout" Target="../slideLayouts/slideLayout47.xml"/><Relationship Id="rId186" Type="http://schemas.openxmlformats.org/officeDocument/2006/relationships/slideLayout" Target="../slideLayouts/slideLayout186.xml"/><Relationship Id="rId185" Type="http://schemas.openxmlformats.org/officeDocument/2006/relationships/slideLayout" Target="../slideLayouts/slideLayout185.xml"/><Relationship Id="rId49" Type="http://schemas.openxmlformats.org/officeDocument/2006/relationships/slideLayout" Target="../slideLayouts/slideLayout49.xml"/><Relationship Id="rId184" Type="http://schemas.openxmlformats.org/officeDocument/2006/relationships/slideLayout" Target="../slideLayouts/slideLayout184.xml"/><Relationship Id="rId189" Type="http://schemas.openxmlformats.org/officeDocument/2006/relationships/slideLayout" Target="../slideLayouts/slideLayout189.xml"/><Relationship Id="rId188" Type="http://schemas.openxmlformats.org/officeDocument/2006/relationships/slideLayout" Target="../slideLayouts/slideLayout18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183" Type="http://schemas.openxmlformats.org/officeDocument/2006/relationships/slideLayout" Target="../slideLayouts/slideLayout183.xml"/><Relationship Id="rId32" Type="http://schemas.openxmlformats.org/officeDocument/2006/relationships/slideLayout" Target="../slideLayouts/slideLayout32.xml"/><Relationship Id="rId182" Type="http://schemas.openxmlformats.org/officeDocument/2006/relationships/slideLayout" Target="../slideLayouts/slideLayout182.xml"/><Relationship Id="rId35" Type="http://schemas.openxmlformats.org/officeDocument/2006/relationships/slideLayout" Target="../slideLayouts/slideLayout35.xml"/><Relationship Id="rId181" Type="http://schemas.openxmlformats.org/officeDocument/2006/relationships/slideLayout" Target="../slideLayouts/slideLayout181.xml"/><Relationship Id="rId34" Type="http://schemas.openxmlformats.org/officeDocument/2006/relationships/slideLayout" Target="../slideLayouts/slideLayout34.xml"/><Relationship Id="rId180" Type="http://schemas.openxmlformats.org/officeDocument/2006/relationships/slideLayout" Target="../slideLayouts/slideLayout180.xml"/><Relationship Id="rId37" Type="http://schemas.openxmlformats.org/officeDocument/2006/relationships/slideLayout" Target="../slideLayouts/slideLayout37.xml"/><Relationship Id="rId176" Type="http://schemas.openxmlformats.org/officeDocument/2006/relationships/slideLayout" Target="../slideLayouts/slideLayout176.xml"/><Relationship Id="rId36" Type="http://schemas.openxmlformats.org/officeDocument/2006/relationships/slideLayout" Target="../slideLayouts/slideLayout36.xml"/><Relationship Id="rId175" Type="http://schemas.openxmlformats.org/officeDocument/2006/relationships/slideLayout" Target="../slideLayouts/slideLayout175.xml"/><Relationship Id="rId39" Type="http://schemas.openxmlformats.org/officeDocument/2006/relationships/slideLayout" Target="../slideLayouts/slideLayout39.xml"/><Relationship Id="rId174" Type="http://schemas.openxmlformats.org/officeDocument/2006/relationships/slideLayout" Target="../slideLayouts/slideLayout174.xml"/><Relationship Id="rId38" Type="http://schemas.openxmlformats.org/officeDocument/2006/relationships/slideLayout" Target="../slideLayouts/slideLayout38.xml"/><Relationship Id="rId173" Type="http://schemas.openxmlformats.org/officeDocument/2006/relationships/slideLayout" Target="../slideLayouts/slideLayout173.xml"/><Relationship Id="rId179" Type="http://schemas.openxmlformats.org/officeDocument/2006/relationships/slideLayout" Target="../slideLayouts/slideLayout179.xml"/><Relationship Id="rId178" Type="http://schemas.openxmlformats.org/officeDocument/2006/relationships/slideLayout" Target="../slideLayouts/slideLayout178.xml"/><Relationship Id="rId177" Type="http://schemas.openxmlformats.org/officeDocument/2006/relationships/slideLayout" Target="../slideLayouts/slideLayout177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98" Type="http://schemas.openxmlformats.org/officeDocument/2006/relationships/slideLayout" Target="../slideLayouts/slideLayout198.xml"/><Relationship Id="rId14" Type="http://schemas.openxmlformats.org/officeDocument/2006/relationships/slideLayout" Target="../slideLayouts/slideLayout14.xml"/><Relationship Id="rId197" Type="http://schemas.openxmlformats.org/officeDocument/2006/relationships/slideLayout" Target="../slideLayouts/slideLayout197.xml"/><Relationship Id="rId17" Type="http://schemas.openxmlformats.org/officeDocument/2006/relationships/slideLayout" Target="../slideLayouts/slideLayout17.xml"/><Relationship Id="rId196" Type="http://schemas.openxmlformats.org/officeDocument/2006/relationships/slideLayout" Target="../slideLayouts/slideLayout196.xml"/><Relationship Id="rId16" Type="http://schemas.openxmlformats.org/officeDocument/2006/relationships/slideLayout" Target="../slideLayouts/slideLayout16.xml"/><Relationship Id="rId195" Type="http://schemas.openxmlformats.org/officeDocument/2006/relationships/slideLayout" Target="../slideLayouts/slideLayout195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99" Type="http://schemas.openxmlformats.org/officeDocument/2006/relationships/slideLayout" Target="../slideLayouts/slideLayout199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150" Type="http://schemas.openxmlformats.org/officeDocument/2006/relationships/slideLayout" Target="../slideLayouts/slideLayout150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149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4.xml"/><Relationship Id="rId148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9.xml"/><Relationship Id="rId143" Type="http://schemas.openxmlformats.org/officeDocument/2006/relationships/slideLayout" Target="../slideLayouts/slideLayout143.xml"/><Relationship Id="rId142" Type="http://schemas.openxmlformats.org/officeDocument/2006/relationships/slideLayout" Target="../slideLayouts/slideLayout142.xml"/><Relationship Id="rId141" Type="http://schemas.openxmlformats.org/officeDocument/2006/relationships/slideLayout" Target="../slideLayouts/slideLayout141.xml"/><Relationship Id="rId140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5.xml"/><Relationship Id="rId14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6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145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8.xml"/><Relationship Id="rId144" Type="http://schemas.openxmlformats.org/officeDocument/2006/relationships/slideLayout" Target="../slideLayouts/slideLayout14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139" Type="http://schemas.openxmlformats.org/officeDocument/2006/relationships/slideLayout" Target="../slideLayouts/slideLayout139.xml"/><Relationship Id="rId138" Type="http://schemas.openxmlformats.org/officeDocument/2006/relationships/slideLayout" Target="../slideLayouts/slideLayout138.xml"/><Relationship Id="rId137" Type="http://schemas.openxmlformats.org/officeDocument/2006/relationships/slideLayout" Target="../slideLayouts/slideLayout137.xml"/><Relationship Id="rId132" Type="http://schemas.openxmlformats.org/officeDocument/2006/relationships/slideLayout" Target="../slideLayouts/slideLayout132.xml"/><Relationship Id="rId131" Type="http://schemas.openxmlformats.org/officeDocument/2006/relationships/slideLayout" Target="../slideLayouts/slideLayout131.xml"/><Relationship Id="rId130" Type="http://schemas.openxmlformats.org/officeDocument/2006/relationships/slideLayout" Target="../slideLayouts/slideLayout130.xml"/><Relationship Id="rId136" Type="http://schemas.openxmlformats.org/officeDocument/2006/relationships/slideLayout" Target="../slideLayouts/slideLayout136.xml"/><Relationship Id="rId135" Type="http://schemas.openxmlformats.org/officeDocument/2006/relationships/slideLayout" Target="../slideLayouts/slideLayout135.xml"/><Relationship Id="rId134" Type="http://schemas.openxmlformats.org/officeDocument/2006/relationships/slideLayout" Target="../slideLayouts/slideLayout134.xml"/><Relationship Id="rId133" Type="http://schemas.openxmlformats.org/officeDocument/2006/relationships/slideLayout" Target="../slideLayouts/slideLayout13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172" Type="http://schemas.openxmlformats.org/officeDocument/2006/relationships/slideLayout" Target="../slideLayouts/slideLayout172.xml"/><Relationship Id="rId65" Type="http://schemas.openxmlformats.org/officeDocument/2006/relationships/slideLayout" Target="../slideLayouts/slideLayout65.xml"/><Relationship Id="rId171" Type="http://schemas.openxmlformats.org/officeDocument/2006/relationships/slideLayout" Target="../slideLayouts/slideLayout171.xml"/><Relationship Id="rId68" Type="http://schemas.openxmlformats.org/officeDocument/2006/relationships/slideLayout" Target="../slideLayouts/slideLayout68.xml"/><Relationship Id="rId170" Type="http://schemas.openxmlformats.org/officeDocument/2006/relationships/slideLayout" Target="../slideLayouts/slideLayout170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165" Type="http://schemas.openxmlformats.org/officeDocument/2006/relationships/slideLayout" Target="../slideLayouts/slideLayout165.xml"/><Relationship Id="rId69" Type="http://schemas.openxmlformats.org/officeDocument/2006/relationships/slideLayout" Target="../slideLayouts/slideLayout69.xml"/><Relationship Id="rId164" Type="http://schemas.openxmlformats.org/officeDocument/2006/relationships/slideLayout" Target="../slideLayouts/slideLayout164.xml"/><Relationship Id="rId163" Type="http://schemas.openxmlformats.org/officeDocument/2006/relationships/slideLayout" Target="../slideLayouts/slideLayout163.xml"/><Relationship Id="rId162" Type="http://schemas.openxmlformats.org/officeDocument/2006/relationships/slideLayout" Target="../slideLayouts/slideLayout162.xml"/><Relationship Id="rId169" Type="http://schemas.openxmlformats.org/officeDocument/2006/relationships/slideLayout" Target="../slideLayouts/slideLayout169.xml"/><Relationship Id="rId168" Type="http://schemas.openxmlformats.org/officeDocument/2006/relationships/slideLayout" Target="../slideLayouts/slideLayout168.xml"/><Relationship Id="rId167" Type="http://schemas.openxmlformats.org/officeDocument/2006/relationships/slideLayout" Target="../slideLayouts/slideLayout167.xml"/><Relationship Id="rId166" Type="http://schemas.openxmlformats.org/officeDocument/2006/relationships/slideLayout" Target="../slideLayouts/slideLayout166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161" Type="http://schemas.openxmlformats.org/officeDocument/2006/relationships/slideLayout" Target="../slideLayouts/slideLayout161.xml"/><Relationship Id="rId54" Type="http://schemas.openxmlformats.org/officeDocument/2006/relationships/slideLayout" Target="../slideLayouts/slideLayout54.xml"/><Relationship Id="rId160" Type="http://schemas.openxmlformats.org/officeDocument/2006/relationships/slideLayout" Target="../slideLayouts/slideLayout160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159" Type="http://schemas.openxmlformats.org/officeDocument/2006/relationships/slideLayout" Target="../slideLayouts/slideLayout159.xml"/><Relationship Id="rId59" Type="http://schemas.openxmlformats.org/officeDocument/2006/relationships/slideLayout" Target="../slideLayouts/slideLayout59.xml"/><Relationship Id="rId154" Type="http://schemas.openxmlformats.org/officeDocument/2006/relationships/slideLayout" Target="../slideLayouts/slideLayout154.xml"/><Relationship Id="rId58" Type="http://schemas.openxmlformats.org/officeDocument/2006/relationships/slideLayout" Target="../slideLayouts/slideLayout58.xml"/><Relationship Id="rId153" Type="http://schemas.openxmlformats.org/officeDocument/2006/relationships/slideLayout" Target="../slideLayouts/slideLayout153.xml"/><Relationship Id="rId152" Type="http://schemas.openxmlformats.org/officeDocument/2006/relationships/slideLayout" Target="../slideLayouts/slideLayout152.xml"/><Relationship Id="rId151" Type="http://schemas.openxmlformats.org/officeDocument/2006/relationships/slideLayout" Target="../slideLayouts/slideLayout151.xml"/><Relationship Id="rId158" Type="http://schemas.openxmlformats.org/officeDocument/2006/relationships/slideLayout" Target="../slideLayouts/slideLayout158.xml"/><Relationship Id="rId157" Type="http://schemas.openxmlformats.org/officeDocument/2006/relationships/slideLayout" Target="../slideLayouts/slideLayout157.xml"/><Relationship Id="rId156" Type="http://schemas.openxmlformats.org/officeDocument/2006/relationships/slideLayout" Target="../slideLayouts/slideLayout156.xml"/><Relationship Id="rId155" Type="http://schemas.openxmlformats.org/officeDocument/2006/relationships/slideLayout" Target="../slideLayouts/slideLayout15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129" Type="http://schemas.openxmlformats.org/officeDocument/2006/relationships/slideLayout" Target="../slideLayouts/slideLayout129.xml"/><Relationship Id="rId128" Type="http://schemas.openxmlformats.org/officeDocument/2006/relationships/slideLayout" Target="../slideLayouts/slideLayout128.xml"/><Relationship Id="rId127" Type="http://schemas.openxmlformats.org/officeDocument/2006/relationships/slideLayout" Target="../slideLayouts/slideLayout127.xml"/><Relationship Id="rId126" Type="http://schemas.openxmlformats.org/officeDocument/2006/relationships/slideLayout" Target="../slideLayouts/slideLayout126.xml"/><Relationship Id="rId121" Type="http://schemas.openxmlformats.org/officeDocument/2006/relationships/slideLayout" Target="../slideLayouts/slideLayout121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24" Type="http://schemas.openxmlformats.org/officeDocument/2006/relationships/slideLayout" Target="../slideLayouts/slideLayout124.xml"/><Relationship Id="rId123" Type="http://schemas.openxmlformats.org/officeDocument/2006/relationships/slideLayout" Target="../slideLayouts/slideLayout123.xml"/><Relationship Id="rId122" Type="http://schemas.openxmlformats.org/officeDocument/2006/relationships/slideLayout" Target="../slideLayouts/slideLayout122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99" Type="http://schemas.openxmlformats.org/officeDocument/2006/relationships/slideLayout" Target="../slideLayouts/slideLayout99.xml"/><Relationship Id="rId98" Type="http://schemas.openxmlformats.org/officeDocument/2006/relationships/slideLayout" Target="../slideLayouts/slideLayout98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slideLayout" Target="../slideLayouts/slideLayout118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9" Type="http://schemas.openxmlformats.org/officeDocument/2006/relationships/slideLayout" Target="../slideLayouts/slideLayout119.xml"/><Relationship Id="rId110" Type="http://schemas.openxmlformats.org/officeDocument/2006/relationships/slideLayout" Target="../slideLayouts/slideLayout110.xml"/><Relationship Id="rId114" Type="http://schemas.openxmlformats.org/officeDocument/2006/relationships/slideLayout" Target="../slideLayouts/slideLayout114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202" Type="http://schemas.openxmlformats.org/officeDocument/2006/relationships/theme" Target="../theme/theme2.xml"/><Relationship Id="rId201" Type="http://schemas.openxmlformats.org/officeDocument/2006/relationships/slideLayout" Target="../slideLayouts/slideLayout201.xml"/><Relationship Id="rId200" Type="http://schemas.openxmlformats.org/officeDocument/2006/relationships/slideLayout" Target="../slideLayouts/slideLayout2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2"/>
          <p:cNvSpPr txBox="1"/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2"/>
          <p:cNvSpPr txBox="1"/>
          <p:nvPr>
            <p:ph idx="1" type="body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2"/>
          <p:cNvSpPr txBox="1"/>
          <p:nvPr>
            <p:ph idx="10" type="dt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2"/>
          <p:cNvSpPr txBox="1"/>
          <p:nvPr>
            <p:ph idx="11" type="ftr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2"/>
          <p:cNvSpPr txBox="1"/>
          <p:nvPr>
            <p:ph idx="12" type="sldNum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  <p:sldLayoutId id="2147483774" r:id="rId126"/>
    <p:sldLayoutId id="2147483775" r:id="rId127"/>
    <p:sldLayoutId id="2147483776" r:id="rId128"/>
    <p:sldLayoutId id="2147483777" r:id="rId129"/>
    <p:sldLayoutId id="2147483778" r:id="rId130"/>
    <p:sldLayoutId id="2147483779" r:id="rId131"/>
    <p:sldLayoutId id="2147483780" r:id="rId132"/>
    <p:sldLayoutId id="2147483781" r:id="rId133"/>
    <p:sldLayoutId id="2147483782" r:id="rId134"/>
    <p:sldLayoutId id="2147483783" r:id="rId135"/>
    <p:sldLayoutId id="2147483784" r:id="rId136"/>
    <p:sldLayoutId id="2147483785" r:id="rId137"/>
    <p:sldLayoutId id="2147483786" r:id="rId138"/>
    <p:sldLayoutId id="2147483787" r:id="rId139"/>
    <p:sldLayoutId id="2147483788" r:id="rId140"/>
    <p:sldLayoutId id="2147483789" r:id="rId141"/>
    <p:sldLayoutId id="2147483790" r:id="rId142"/>
    <p:sldLayoutId id="2147483791" r:id="rId143"/>
    <p:sldLayoutId id="2147483792" r:id="rId144"/>
    <p:sldLayoutId id="2147483793" r:id="rId145"/>
    <p:sldLayoutId id="2147483794" r:id="rId146"/>
    <p:sldLayoutId id="2147483795" r:id="rId147"/>
    <p:sldLayoutId id="2147483796" r:id="rId148"/>
    <p:sldLayoutId id="2147483797" r:id="rId149"/>
    <p:sldLayoutId id="2147483798" r:id="rId150"/>
    <p:sldLayoutId id="2147483799" r:id="rId151"/>
    <p:sldLayoutId id="2147483800" r:id="rId152"/>
    <p:sldLayoutId id="2147483801" r:id="rId153"/>
    <p:sldLayoutId id="2147483802" r:id="rId154"/>
    <p:sldLayoutId id="2147483803" r:id="rId155"/>
    <p:sldLayoutId id="2147483804" r:id="rId156"/>
    <p:sldLayoutId id="2147483805" r:id="rId157"/>
    <p:sldLayoutId id="2147483806" r:id="rId158"/>
    <p:sldLayoutId id="2147483807" r:id="rId159"/>
    <p:sldLayoutId id="2147483808" r:id="rId160"/>
    <p:sldLayoutId id="2147483809" r:id="rId161"/>
    <p:sldLayoutId id="2147483810" r:id="rId162"/>
    <p:sldLayoutId id="2147483811" r:id="rId163"/>
    <p:sldLayoutId id="2147483812" r:id="rId164"/>
    <p:sldLayoutId id="2147483813" r:id="rId165"/>
    <p:sldLayoutId id="2147483814" r:id="rId166"/>
    <p:sldLayoutId id="2147483815" r:id="rId167"/>
    <p:sldLayoutId id="2147483816" r:id="rId168"/>
    <p:sldLayoutId id="2147483817" r:id="rId169"/>
    <p:sldLayoutId id="2147483818" r:id="rId170"/>
    <p:sldLayoutId id="2147483819" r:id="rId171"/>
    <p:sldLayoutId id="2147483820" r:id="rId172"/>
    <p:sldLayoutId id="2147483821" r:id="rId173"/>
    <p:sldLayoutId id="2147483822" r:id="rId174"/>
    <p:sldLayoutId id="2147483823" r:id="rId175"/>
    <p:sldLayoutId id="2147483824" r:id="rId176"/>
    <p:sldLayoutId id="2147483825" r:id="rId177"/>
    <p:sldLayoutId id="2147483826" r:id="rId178"/>
    <p:sldLayoutId id="2147483827" r:id="rId179"/>
    <p:sldLayoutId id="2147483828" r:id="rId180"/>
    <p:sldLayoutId id="2147483829" r:id="rId181"/>
    <p:sldLayoutId id="2147483830" r:id="rId182"/>
    <p:sldLayoutId id="2147483831" r:id="rId183"/>
    <p:sldLayoutId id="2147483832" r:id="rId184"/>
    <p:sldLayoutId id="2147483833" r:id="rId185"/>
    <p:sldLayoutId id="2147483834" r:id="rId186"/>
    <p:sldLayoutId id="2147483835" r:id="rId187"/>
    <p:sldLayoutId id="2147483836" r:id="rId188"/>
    <p:sldLayoutId id="2147483837" r:id="rId189"/>
    <p:sldLayoutId id="2147483838" r:id="rId190"/>
    <p:sldLayoutId id="2147483839" r:id="rId191"/>
    <p:sldLayoutId id="2147483840" r:id="rId192"/>
    <p:sldLayoutId id="2147483841" r:id="rId193"/>
    <p:sldLayoutId id="2147483842" r:id="rId194"/>
    <p:sldLayoutId id="2147483843" r:id="rId195"/>
    <p:sldLayoutId id="2147483844" r:id="rId196"/>
    <p:sldLayoutId id="2147483845" r:id="rId197"/>
    <p:sldLayoutId id="2147483846" r:id="rId198"/>
    <p:sldLayoutId id="2147483847" r:id="rId199"/>
    <p:sldLayoutId id="2147483848" r:id="rId200"/>
    <p:sldLayoutId id="2147483849" r:id="rId20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27.png"/><Relationship Id="rId7" Type="http://schemas.openxmlformats.org/officeDocument/2006/relationships/image" Target="../media/image13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4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4.png"/><Relationship Id="rId7" Type="http://schemas.openxmlformats.org/officeDocument/2006/relationships/image" Target="../media/image91.png"/><Relationship Id="rId8" Type="http://schemas.openxmlformats.org/officeDocument/2006/relationships/image" Target="../media/image12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3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5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5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52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4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46.png"/><Relationship Id="rId7" Type="http://schemas.openxmlformats.org/officeDocument/2006/relationships/image" Target="../media/image32.png"/><Relationship Id="rId8" Type="http://schemas.openxmlformats.org/officeDocument/2006/relationships/image" Target="../media/image1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53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4.png"/><Relationship Id="rId7" Type="http://schemas.openxmlformats.org/officeDocument/2006/relationships/image" Target="../media/image91.png"/><Relationship Id="rId8" Type="http://schemas.openxmlformats.org/officeDocument/2006/relationships/image" Target="../media/image150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58.png"/><Relationship Id="rId7" Type="http://schemas.openxmlformats.org/officeDocument/2006/relationships/image" Target="../media/image160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5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61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8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48.png"/><Relationship Id="rId7" Type="http://schemas.openxmlformats.org/officeDocument/2006/relationships/image" Target="../media/image32.png"/><Relationship Id="rId8" Type="http://schemas.openxmlformats.org/officeDocument/2006/relationships/image" Target="../media/image1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54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0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4.png"/><Relationship Id="rId7" Type="http://schemas.openxmlformats.org/officeDocument/2006/relationships/image" Target="../media/image91.png"/><Relationship Id="rId8" Type="http://schemas.openxmlformats.org/officeDocument/2006/relationships/image" Target="../media/image162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07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4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23.png"/><Relationship Id="rId5" Type="http://schemas.openxmlformats.org/officeDocument/2006/relationships/image" Target="../media/image5.png"/><Relationship Id="rId6" Type="http://schemas.openxmlformats.org/officeDocument/2006/relationships/image" Target="../media/image108.png"/><Relationship Id="rId7" Type="http://schemas.openxmlformats.org/officeDocument/2006/relationships/image" Target="../media/image122.png"/><Relationship Id="rId8" Type="http://schemas.openxmlformats.org/officeDocument/2006/relationships/image" Target="../media/image114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11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7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19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8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9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13.png"/><Relationship Id="rId7" Type="http://schemas.openxmlformats.org/officeDocument/2006/relationships/image" Target="../media/image112.png"/><Relationship Id="rId8" Type="http://schemas.openxmlformats.org/officeDocument/2006/relationships/image" Target="../media/image120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15.png"/><Relationship Id="rId7" Type="http://schemas.openxmlformats.org/officeDocument/2006/relationships/image" Target="../media/image121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10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67.png"/><Relationship Id="rId7" Type="http://schemas.openxmlformats.org/officeDocument/2006/relationships/image" Target="../media/image32.png"/><Relationship Id="rId8" Type="http://schemas.openxmlformats.org/officeDocument/2006/relationships/image" Target="../media/image18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59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4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5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6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4.png"/><Relationship Id="rId7" Type="http://schemas.openxmlformats.org/officeDocument/2006/relationships/image" Target="../media/image91.png"/><Relationship Id="rId8" Type="http://schemas.openxmlformats.org/officeDocument/2006/relationships/image" Target="../media/image15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6.png"/><Relationship Id="rId7" Type="http://schemas.openxmlformats.org/officeDocument/2006/relationships/image" Target="../media/image32.png"/><Relationship Id="rId8" Type="http://schemas.openxmlformats.org/officeDocument/2006/relationships/image" Target="../media/image18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70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8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64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9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68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0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85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69.png"/><Relationship Id="rId6" Type="http://schemas.openxmlformats.org/officeDocument/2006/relationships/image" Target="../media/image7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66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63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4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65.png"/><Relationship Id="rId7" Type="http://schemas.openxmlformats.org/officeDocument/2006/relationships/image" Target="../media/image173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5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72.png"/><Relationship Id="rId7" Type="http://schemas.openxmlformats.org/officeDocument/2006/relationships/image" Target="../media/image181.png"/><Relationship Id="rId8" Type="http://schemas.openxmlformats.org/officeDocument/2006/relationships/image" Target="../media/image171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6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8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74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76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79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80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75.png"/><Relationship Id="rId7" Type="http://schemas.openxmlformats.org/officeDocument/2006/relationships/image" Target="../media/image32.png"/><Relationship Id="rId8" Type="http://schemas.openxmlformats.org/officeDocument/2006/relationships/image" Target="../media/image18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78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5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77.png"/><Relationship Id="rId7" Type="http://schemas.openxmlformats.org/officeDocument/2006/relationships/image" Target="../media/image186.png"/><Relationship Id="rId8" Type="http://schemas.openxmlformats.org/officeDocument/2006/relationships/image" Target="../media/image18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90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8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91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9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5.png"/><Relationship Id="rId4" Type="http://schemas.openxmlformats.org/officeDocument/2006/relationships/image" Target="../media/image184.png"/><Relationship Id="rId9" Type="http://schemas.openxmlformats.org/officeDocument/2006/relationships/image" Target="../media/image199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82.png"/><Relationship Id="rId8" Type="http://schemas.openxmlformats.org/officeDocument/2006/relationships/image" Target="../media/image192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88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1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2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96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00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4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94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89.png"/><Relationship Id="rId7" Type="http://schemas.openxmlformats.org/officeDocument/2006/relationships/image" Target="../media/image32.png"/><Relationship Id="rId8" Type="http://schemas.openxmlformats.org/officeDocument/2006/relationships/image" Target="../media/image18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4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95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6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7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03.png"/><Relationship Id="rId7" Type="http://schemas.openxmlformats.org/officeDocument/2006/relationships/image" Target="../media/image198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8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02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01.png"/><Relationship Id="rId7" Type="http://schemas.openxmlformats.org/officeDocument/2006/relationships/image" Target="../media/image221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0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205.png"/><Relationship Id="rId7" Type="http://schemas.openxmlformats.org/officeDocument/2006/relationships/image" Target="../media/image193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206.png"/><Relationship Id="rId7" Type="http://schemas.openxmlformats.org/officeDocument/2006/relationships/image" Target="../media/image197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2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09.png"/><Relationship Id="rId5" Type="http://schemas.openxmlformats.org/officeDocument/2006/relationships/image" Target="../media/image7.png"/><Relationship Id="rId6" Type="http://schemas.openxmlformats.org/officeDocument/2006/relationships/image" Target="../media/image204.png"/><Relationship Id="rId7" Type="http://schemas.openxmlformats.org/officeDocument/2006/relationships/image" Target="../media/image207.png"/><Relationship Id="rId8" Type="http://schemas.openxmlformats.org/officeDocument/2006/relationships/image" Target="../media/image210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4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08.png"/><Relationship Id="rId7" Type="http://schemas.openxmlformats.org/officeDocument/2006/relationships/image" Target="../media/image2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40.png"/><Relationship Id="rId7" Type="http://schemas.openxmlformats.org/officeDocument/2006/relationships/image" Target="../media/image20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5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12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6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17.png"/><Relationship Id="rId7" Type="http://schemas.openxmlformats.org/officeDocument/2006/relationships/image" Target="../media/image32.png"/><Relationship Id="rId8" Type="http://schemas.openxmlformats.org/officeDocument/2006/relationships/image" Target="../media/image18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7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218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8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7.pn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5" Type="http://schemas.openxmlformats.org/officeDocument/2006/relationships/image" Target="../media/image219.png"/><Relationship Id="rId6" Type="http://schemas.openxmlformats.org/officeDocument/2006/relationships/image" Target="../media/image213.png"/><Relationship Id="rId7" Type="http://schemas.openxmlformats.org/officeDocument/2006/relationships/image" Target="../media/image220.png"/><Relationship Id="rId8" Type="http://schemas.openxmlformats.org/officeDocument/2006/relationships/image" Target="../media/image2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9.png"/><Relationship Id="rId7" Type="http://schemas.openxmlformats.org/officeDocument/2006/relationships/image" Target="../media/image38.png"/><Relationship Id="rId8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37.png"/><Relationship Id="rId7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46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52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53.png"/><Relationship Id="rId7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56.png"/><Relationship Id="rId7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61.png"/><Relationship Id="rId7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62.png"/><Relationship Id="rId7" Type="http://schemas.openxmlformats.org/officeDocument/2006/relationships/image" Target="../media/image8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69.png"/><Relationship Id="rId7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6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58.png"/><Relationship Id="rId7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6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55.png"/><Relationship Id="rId7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2.png"/><Relationship Id="rId7" Type="http://schemas.openxmlformats.org/officeDocument/2006/relationships/image" Target="../media/image6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4.png"/><Relationship Id="rId7" Type="http://schemas.openxmlformats.org/officeDocument/2006/relationships/image" Target="../media/image100.png"/><Relationship Id="rId8" Type="http://schemas.openxmlformats.org/officeDocument/2006/relationships/image" Target="../media/image10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6.png"/><Relationship Id="rId7" Type="http://schemas.openxmlformats.org/officeDocument/2006/relationships/image" Target="../media/image7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5.png"/><Relationship Id="rId7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6.png"/><Relationship Id="rId7" Type="http://schemas.openxmlformats.org/officeDocument/2006/relationships/image" Target="../media/image7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8.png"/><Relationship Id="rId7" Type="http://schemas.openxmlformats.org/officeDocument/2006/relationships/image" Target="../media/image87.png"/><Relationship Id="rId8" Type="http://schemas.openxmlformats.org/officeDocument/2006/relationships/image" Target="../media/image9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5.png"/><Relationship Id="rId7" Type="http://schemas.openxmlformats.org/officeDocument/2006/relationships/image" Target="../media/image94.png"/><Relationship Id="rId8" Type="http://schemas.openxmlformats.org/officeDocument/2006/relationships/image" Target="../media/image9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0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5.png"/><Relationship Id="rId5" Type="http://schemas.openxmlformats.org/officeDocument/2006/relationships/image" Target="../media/image5.png"/><Relationship Id="rId6" Type="http://schemas.openxmlformats.org/officeDocument/2006/relationships/image" Target="../media/image101.png"/><Relationship Id="rId7" Type="http://schemas.openxmlformats.org/officeDocument/2006/relationships/image" Target="../media/image106.png"/><Relationship Id="rId8" Type="http://schemas.openxmlformats.org/officeDocument/2006/relationships/image" Target="../media/image10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0.png"/><Relationship Id="rId7" Type="http://schemas.openxmlformats.org/officeDocument/2006/relationships/image" Target="../media/image32.png"/><Relationship Id="rId8" Type="http://schemas.openxmlformats.org/officeDocument/2006/relationships/image" Target="../media/image1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96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99.png"/><Relationship Id="rId7" Type="http://schemas.openxmlformats.org/officeDocument/2006/relationships/image" Target="../media/image94.png"/><Relationship Id="rId8" Type="http://schemas.openxmlformats.org/officeDocument/2006/relationships/image" Target="../media/image9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0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23.png"/><Relationship Id="rId5" Type="http://schemas.openxmlformats.org/officeDocument/2006/relationships/image" Target="../media/image5.png"/><Relationship Id="rId6" Type="http://schemas.openxmlformats.org/officeDocument/2006/relationships/image" Target="../media/image108.png"/><Relationship Id="rId7" Type="http://schemas.openxmlformats.org/officeDocument/2006/relationships/image" Target="../media/image122.png"/><Relationship Id="rId8" Type="http://schemas.openxmlformats.org/officeDocument/2006/relationships/image" Target="../media/image11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1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0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3.png"/><Relationship Id="rId7" Type="http://schemas.openxmlformats.org/officeDocument/2006/relationships/image" Target="../media/image1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13.png"/><Relationship Id="rId7" Type="http://schemas.openxmlformats.org/officeDocument/2006/relationships/image" Target="../media/image112.png"/><Relationship Id="rId8" Type="http://schemas.openxmlformats.org/officeDocument/2006/relationships/image" Target="../media/image12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15.png"/><Relationship Id="rId7" Type="http://schemas.openxmlformats.org/officeDocument/2006/relationships/image" Target="../media/image12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1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29.png"/><Relationship Id="rId7" Type="http://schemas.openxmlformats.org/officeDocument/2006/relationships/image" Target="../media/image32.png"/><Relationship Id="rId8" Type="http://schemas.openxmlformats.org/officeDocument/2006/relationships/image" Target="../media/image1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16.png"/><Relationship Id="rId7" Type="http://schemas.openxmlformats.org/officeDocument/2006/relationships/image" Target="../media/image28.png"/><Relationship Id="rId8" Type="http://schemas.openxmlformats.org/officeDocument/2006/relationships/image" Target="../media/image2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18.png"/><Relationship Id="rId7" Type="http://schemas.openxmlformats.org/officeDocument/2006/relationships/image" Target="../media/image12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17.png"/><Relationship Id="rId7" Type="http://schemas.openxmlformats.org/officeDocument/2006/relationships/image" Target="../media/image1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0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3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3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3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4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33.png"/><Relationship Id="rId5" Type="http://schemas.openxmlformats.org/officeDocument/2006/relationships/image" Target="../media/image5.png"/><Relationship Id="rId6" Type="http://schemas.openxmlformats.org/officeDocument/2006/relationships/image" Target="../media/image131.png"/><Relationship Id="rId7" Type="http://schemas.openxmlformats.org/officeDocument/2006/relationships/image" Target="../media/image126.png"/><Relationship Id="rId8" Type="http://schemas.openxmlformats.org/officeDocument/2006/relationships/image" Target="../media/image13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4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32.png"/><Relationship Id="rId7" Type="http://schemas.openxmlformats.org/officeDocument/2006/relationships/image" Target="../media/image143.png"/><Relationship Id="rId8" Type="http://schemas.openxmlformats.org/officeDocument/2006/relationships/image" Target="../media/image14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1"/>
          <p:cNvSpPr txBox="1"/>
          <p:nvPr>
            <p:ph type="title"/>
          </p:nvPr>
        </p:nvSpPr>
        <p:spPr>
          <a:xfrm>
            <a:off x="2534304" y="485589"/>
            <a:ext cx="4147110" cy="2978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3200"/>
              <a:buFont typeface="Impact"/>
              <a:buNone/>
            </a:pPr>
            <a:r>
              <a:rPr lang="pt-BR" sz="3200"/>
              <a:t>Saúde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1"/>
          <p:cNvSpPr txBox="1"/>
          <p:nvPr/>
        </p:nvSpPr>
        <p:spPr>
          <a:xfrm>
            <a:off x="1291945" y="5054600"/>
            <a:ext cx="4274110" cy="2978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4400"/>
              <a:buFont typeface="Impact"/>
              <a:buNone/>
            </a:pPr>
            <a:r>
              <a:rPr b="0" i="0" lang="pt-BR" sz="4400" u="none" cap="none" strike="noStrike">
                <a:solidFill>
                  <a:srgbClr val="31384D"/>
                </a:solidFill>
                <a:latin typeface="Impact"/>
                <a:ea typeface="Impact"/>
                <a:cs typeface="Impact"/>
                <a:sym typeface="Impact"/>
              </a:rPr>
              <a:t>Manual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4400"/>
              <a:buFont typeface="Impact"/>
              <a:buNone/>
            </a:pPr>
            <a:r>
              <a:rPr b="0" i="0" lang="pt-BR" sz="4400" u="none" cap="none" strike="noStrike">
                <a:solidFill>
                  <a:srgbClr val="31384D"/>
                </a:solidFill>
                <a:latin typeface="Impact"/>
                <a:ea typeface="Impact"/>
                <a:cs typeface="Impact"/>
                <a:sym typeface="Impact"/>
              </a:rPr>
              <a:t>de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4400"/>
              <a:buFont typeface="Impact"/>
              <a:buNone/>
            </a:pPr>
            <a:r>
              <a:rPr b="0" i="0" lang="pt-BR" sz="4400" u="none" cap="none" strike="noStrike">
                <a:solidFill>
                  <a:srgbClr val="31384D"/>
                </a:solidFill>
                <a:latin typeface="Impact"/>
                <a:ea typeface="Impact"/>
                <a:cs typeface="Impact"/>
                <a:sym typeface="Impact"/>
              </a:rPr>
              <a:t>Procedimentos</a:t>
            </a:r>
            <a:endParaRPr b="0" i="0" sz="8000" u="none" cap="none" strike="noStrike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" name="Google Shape;2048;p10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049" name="Google Shape;2049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0" name="Google Shape;2050;p10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051" name="Google Shape;2051;p10"/>
          <p:cNvGrpSpPr/>
          <p:nvPr/>
        </p:nvGrpSpPr>
        <p:grpSpPr>
          <a:xfrm>
            <a:off x="180865" y="964237"/>
            <a:ext cx="6026504" cy="1345813"/>
            <a:chOff x="180865" y="265737"/>
            <a:chExt cx="6026504" cy="1345813"/>
          </a:xfrm>
        </p:grpSpPr>
        <p:sp>
          <p:nvSpPr>
            <p:cNvPr id="2052" name="Google Shape;2052;p10"/>
            <p:cNvSpPr txBox="1"/>
            <p:nvPr/>
          </p:nvSpPr>
          <p:spPr>
            <a:xfrm>
              <a:off x="554127" y="318888"/>
              <a:ext cx="5653242" cy="1292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Orientação 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 e encaminhar documentações solicitadas junto com o “Termo de Opção de Continuidade ao Plano de Assistência Médica” devidamente preenchido e assinado.</a:t>
              </a:r>
              <a:endParaRPr/>
            </a:p>
          </p:txBody>
        </p:sp>
        <p:pic>
          <p:nvPicPr>
            <p:cNvPr descr="Estetoscópio" id="2053" name="Google Shape;2053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054" name="Google Shape;2054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5" name="Google Shape;2055;p10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Ameplan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6" name="Google Shape;2056;p10"/>
          <p:cNvGrpSpPr/>
          <p:nvPr/>
        </p:nvGrpSpPr>
        <p:grpSpPr>
          <a:xfrm>
            <a:off x="879601" y="2256015"/>
            <a:ext cx="5002294" cy="6585935"/>
            <a:chOff x="879601" y="2036940"/>
            <a:chExt cx="5002294" cy="6585935"/>
          </a:xfrm>
        </p:grpSpPr>
        <p:pic>
          <p:nvPicPr>
            <p:cNvPr id="2057" name="Google Shape;2057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79601" y="2036940"/>
              <a:ext cx="5002294" cy="65859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8" name="Google Shape;2058;p10"/>
            <p:cNvSpPr/>
            <p:nvPr/>
          </p:nvSpPr>
          <p:spPr>
            <a:xfrm>
              <a:off x="3937138" y="7275175"/>
              <a:ext cx="1761688" cy="48490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59" name="Google Shape;2059;p10"/>
            <p:cNvCxnSpPr/>
            <p:nvPr/>
          </p:nvCxnSpPr>
          <p:spPr>
            <a:xfrm flipH="1" rot="10800000">
              <a:off x="2950102" y="7573581"/>
              <a:ext cx="902677" cy="295479"/>
            </a:xfrm>
            <a:prstGeom prst="straightConnector1">
              <a:avLst/>
            </a:prstGeom>
            <a:noFill/>
            <a:ln cap="flat" cmpd="sng" w="38100">
              <a:solidFill>
                <a:srgbClr val="F5E266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060" name="Google Shape;2060;p10"/>
            <p:cNvSpPr txBox="1"/>
            <p:nvPr/>
          </p:nvSpPr>
          <p:spPr>
            <a:xfrm>
              <a:off x="1233769" y="7660946"/>
              <a:ext cx="18240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Visto funcionário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2" name="Google Shape;4142;p98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143" name="Google Shape;4143;p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4" name="Google Shape;4144;p98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4145" name="Google Shape;4145;p98"/>
          <p:cNvGrpSpPr/>
          <p:nvPr/>
        </p:nvGrpSpPr>
        <p:grpSpPr>
          <a:xfrm>
            <a:off x="180865" y="811837"/>
            <a:ext cx="6514146" cy="1191924"/>
            <a:chOff x="180865" y="265737"/>
            <a:chExt cx="6514146" cy="1191924"/>
          </a:xfrm>
        </p:grpSpPr>
        <p:sp>
          <p:nvSpPr>
            <p:cNvPr id="4146" name="Google Shape;4146;p98"/>
            <p:cNvSpPr txBox="1"/>
            <p:nvPr/>
          </p:nvSpPr>
          <p:spPr>
            <a:xfrm>
              <a:off x="554126" y="318888"/>
              <a:ext cx="6140885" cy="1138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Exclusão a pedido do colaborador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Solicitação de exclusão a pedido do beneficiário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marcados.</a:t>
              </a:r>
              <a:endParaRPr/>
            </a:p>
          </p:txBody>
        </p:sp>
        <p:pic>
          <p:nvPicPr>
            <p:cNvPr descr="Estetoscópio" id="4147" name="Google Shape;4147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148" name="Google Shape;4148;p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49" name="Google Shape;4149;p98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H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50" name="Google Shape;4150;p98"/>
          <p:cNvGrpSpPr/>
          <p:nvPr/>
        </p:nvGrpSpPr>
        <p:grpSpPr>
          <a:xfrm>
            <a:off x="177691" y="2204480"/>
            <a:ext cx="6502617" cy="2748520"/>
            <a:chOff x="177691" y="2204480"/>
            <a:chExt cx="6502617" cy="2748520"/>
          </a:xfrm>
        </p:grpSpPr>
        <p:pic>
          <p:nvPicPr>
            <p:cNvPr id="4151" name="Google Shape;4151;p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0865" y="2204480"/>
              <a:ext cx="6499443" cy="2748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2" name="Google Shape;4152;p98"/>
            <p:cNvSpPr/>
            <p:nvPr/>
          </p:nvSpPr>
          <p:spPr>
            <a:xfrm>
              <a:off x="177691" y="3290047"/>
              <a:ext cx="3367849" cy="25997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3" name="Google Shape;4153;p98"/>
            <p:cNvSpPr/>
            <p:nvPr/>
          </p:nvSpPr>
          <p:spPr>
            <a:xfrm>
              <a:off x="3545541" y="3290047"/>
              <a:ext cx="2774578" cy="25997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4" name="Google Shape;4154;p98"/>
            <p:cNvSpPr/>
            <p:nvPr/>
          </p:nvSpPr>
          <p:spPr>
            <a:xfrm>
              <a:off x="177691" y="3545542"/>
              <a:ext cx="6245521" cy="25997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5" name="Google Shape;4155;p98"/>
            <p:cNvSpPr/>
            <p:nvPr/>
          </p:nvSpPr>
          <p:spPr>
            <a:xfrm>
              <a:off x="258374" y="3931025"/>
              <a:ext cx="6418761" cy="102197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56" name="Google Shape;4156;p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1742" y="5496048"/>
            <a:ext cx="6532023" cy="341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7" name="Google Shape;4157;p98"/>
          <p:cNvGrpSpPr/>
          <p:nvPr/>
        </p:nvGrpSpPr>
        <p:grpSpPr>
          <a:xfrm>
            <a:off x="576890" y="5123221"/>
            <a:ext cx="6019960" cy="276999"/>
            <a:chOff x="654284" y="1306237"/>
            <a:chExt cx="5772669" cy="276999"/>
          </a:xfrm>
        </p:grpSpPr>
        <p:sp>
          <p:nvSpPr>
            <p:cNvPr id="4158" name="Google Shape;4158;p98"/>
            <p:cNvSpPr txBox="1"/>
            <p:nvPr/>
          </p:nvSpPr>
          <p:spPr>
            <a:xfrm>
              <a:off x="908231" y="1306237"/>
              <a:ext cx="551872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 informações e consequências.</a:t>
              </a:r>
              <a:endParaRPr/>
            </a:p>
          </p:txBody>
        </p:sp>
        <p:pic>
          <p:nvPicPr>
            <p:cNvPr descr="Marca de seleção" id="4159" name="Google Shape;4159;p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32754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3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4" name="Google Shape;4164;p99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165" name="Google Shape;4165;p9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6" name="Google Shape;4166;p99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4167" name="Google Shape;4167;p99"/>
          <p:cNvGrpSpPr/>
          <p:nvPr/>
        </p:nvGrpSpPr>
        <p:grpSpPr>
          <a:xfrm>
            <a:off x="180865" y="811837"/>
            <a:ext cx="6514146" cy="1745922"/>
            <a:chOff x="180865" y="265737"/>
            <a:chExt cx="6514146" cy="1745922"/>
          </a:xfrm>
        </p:grpSpPr>
        <p:sp>
          <p:nvSpPr>
            <p:cNvPr id="4168" name="Google Shape;4168;p99"/>
            <p:cNvSpPr txBox="1"/>
            <p:nvPr/>
          </p:nvSpPr>
          <p:spPr>
            <a:xfrm>
              <a:off x="554126" y="318888"/>
              <a:ext cx="6140885" cy="16927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Exclusão a pedido do colaborador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</a:t>
              </a: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Solicitação de exclusão a pedido do beneficiário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Funcionário ler, preencher dados marcados, “Local e Data” e assinar no campo “Assinatura do funcionário”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Empresa assinar e carimbar (Carimbo CNPJ) no campo “ Assinatura e Carimbo da Empresa’.</a:t>
              </a:r>
              <a:endParaRPr/>
            </a:p>
          </p:txBody>
        </p:sp>
        <p:pic>
          <p:nvPicPr>
            <p:cNvPr descr="Estetoscópio" id="4169" name="Google Shape;4169;p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170" name="Google Shape;4170;p9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71" name="Google Shape;4171;p99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H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2" name="Google Shape;4172;p99"/>
          <p:cNvGrpSpPr/>
          <p:nvPr/>
        </p:nvGrpSpPr>
        <p:grpSpPr>
          <a:xfrm>
            <a:off x="155327" y="2759608"/>
            <a:ext cx="6539684" cy="2711209"/>
            <a:chOff x="155327" y="2759608"/>
            <a:chExt cx="6539684" cy="2711209"/>
          </a:xfrm>
        </p:grpSpPr>
        <p:pic>
          <p:nvPicPr>
            <p:cNvPr id="4173" name="Google Shape;4173;p9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8" y="2759608"/>
              <a:ext cx="6532023" cy="27112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4" name="Google Shape;4174;p99"/>
            <p:cNvSpPr/>
            <p:nvPr/>
          </p:nvSpPr>
          <p:spPr>
            <a:xfrm>
              <a:off x="155328" y="3556604"/>
              <a:ext cx="6532023" cy="38547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99"/>
            <p:cNvSpPr/>
            <p:nvPr/>
          </p:nvSpPr>
          <p:spPr>
            <a:xfrm>
              <a:off x="155327" y="3936104"/>
              <a:ext cx="6532023" cy="72733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99"/>
            <p:cNvSpPr/>
            <p:nvPr/>
          </p:nvSpPr>
          <p:spPr>
            <a:xfrm>
              <a:off x="2230120" y="4739077"/>
              <a:ext cx="2367280" cy="21392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7" name="Google Shape;4177;p99"/>
            <p:cNvSpPr/>
            <p:nvPr/>
          </p:nvSpPr>
          <p:spPr>
            <a:xfrm>
              <a:off x="655320" y="4997985"/>
              <a:ext cx="2443480" cy="46127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8" name="Google Shape;4178;p99"/>
            <p:cNvSpPr/>
            <p:nvPr/>
          </p:nvSpPr>
          <p:spPr>
            <a:xfrm>
              <a:off x="3911600" y="4997250"/>
              <a:ext cx="2275840" cy="46127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2" name="Shape 4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Google Shape;4183;p100"/>
          <p:cNvSpPr txBox="1"/>
          <p:nvPr/>
        </p:nvSpPr>
        <p:spPr>
          <a:xfrm>
            <a:off x="162988" y="313075"/>
            <a:ext cx="5087619" cy="799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600"/>
              <a:buFont typeface="Calibri"/>
              <a:buNone/>
            </a:pPr>
            <a:r>
              <a:rPr b="1" lang="pt-BR" sz="2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Introdução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600"/>
              <a:buFont typeface="Calibri"/>
              <a:buNone/>
            </a:pPr>
            <a:r>
              <a:rPr lang="pt-BR" sz="2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Francisco Saúde</a:t>
            </a:r>
            <a:endParaRPr/>
          </a:p>
        </p:txBody>
      </p:sp>
      <p:grpSp>
        <p:nvGrpSpPr>
          <p:cNvPr id="4184" name="Google Shape;4184;p100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4185" name="Google Shape;4185;p1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6" name="Google Shape;4186;p100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4187" name="Google Shape;4187;p100"/>
          <p:cNvGrpSpPr/>
          <p:nvPr/>
        </p:nvGrpSpPr>
        <p:grpSpPr>
          <a:xfrm>
            <a:off x="162988" y="1662852"/>
            <a:ext cx="6541989" cy="2783162"/>
            <a:chOff x="162988" y="1318600"/>
            <a:chExt cx="6541989" cy="2783162"/>
          </a:xfrm>
        </p:grpSpPr>
        <p:pic>
          <p:nvPicPr>
            <p:cNvPr descr="Estetoscópio" id="4188" name="Google Shape;4188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9" name="Google Shape;4189;p100"/>
            <p:cNvSpPr txBox="1"/>
            <p:nvPr/>
          </p:nvSpPr>
          <p:spPr>
            <a:xfrm>
              <a:off x="569214" y="1331773"/>
              <a:ext cx="6135763" cy="2769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Neste manual constam os procedimentos, documentações, formulários e orientações para envio e preenchimento de cada operadora, </a:t>
              </a: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TODAS as documentações listadas</a:t>
              </a: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e </a:t>
              </a: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informações circuladas em amarelo </a:t>
              </a: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imprescindíveis para a realização dos processos de inclusão, exclusão e plano de continuidade.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Sem as mesmas corretas e completas, os processos poderão atrasar e até mesmo perder o prazo, podendo acarretar em custos, carências e negativa da operadora.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0" name="Google Shape;4190;p100"/>
          <p:cNvGrpSpPr/>
          <p:nvPr/>
        </p:nvGrpSpPr>
        <p:grpSpPr>
          <a:xfrm>
            <a:off x="162988" y="4420712"/>
            <a:ext cx="6541989" cy="3844991"/>
            <a:chOff x="162988" y="4420712"/>
            <a:chExt cx="6541989" cy="3844991"/>
          </a:xfrm>
        </p:grpSpPr>
        <p:pic>
          <p:nvPicPr>
            <p:cNvPr descr="Estetoscópio" id="4191" name="Google Shape;4191;p1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442071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2" name="Google Shape;4192;p100"/>
            <p:cNvSpPr txBox="1"/>
            <p:nvPr/>
          </p:nvSpPr>
          <p:spPr>
            <a:xfrm>
              <a:off x="569214" y="4433885"/>
              <a:ext cx="6135763" cy="38318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Operadoras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Ameplan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Bradesco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Cemeru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Clinipam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GNDI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H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Mediplan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800">
                  <a:solidFill>
                    <a:srgbClr val="31384D"/>
                  </a:solidFill>
                  <a:highlight>
                    <a:srgbClr val="F5E266"/>
                  </a:highlight>
                  <a:latin typeface="Calibri"/>
                  <a:ea typeface="Calibri"/>
                  <a:cs typeface="Calibri"/>
                  <a:sym typeface="Calibri"/>
                </a:rPr>
                <a:t>São Francisco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São Francisco Vidas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São Lucas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Saúde Beneficência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Única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Unimed Costa do Sol</a:t>
              </a:r>
              <a:endParaRPr/>
            </a:p>
          </p:txBody>
        </p:sp>
        <p:pic>
          <p:nvPicPr>
            <p:cNvPr descr="Marca de seleção" id="4193" name="Google Shape;4193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2" y="496479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194" name="Google Shape;4194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210773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195" name="Google Shape;4195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46343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196" name="Google Shape;4196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7065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197" name="Google Shape;4197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95792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198" name="Google Shape;4198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21932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199" name="Google Shape;4199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46687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00" name="Google Shape;4200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70217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01" name="Google Shape;4201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95552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02" name="Google Shape;4202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19632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03" name="Google Shape;4203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44940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04" name="Google Shape;4204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67995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05" name="Google Shape;4205;p10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3" y="792738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9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Google Shape;4210;p101"/>
          <p:cNvSpPr txBox="1"/>
          <p:nvPr/>
        </p:nvSpPr>
        <p:spPr>
          <a:xfrm>
            <a:off x="162988" y="313076"/>
            <a:ext cx="5087619" cy="804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Inclusões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– SF Saúde</a:t>
            </a:r>
            <a:endParaRPr/>
          </a:p>
        </p:txBody>
      </p:sp>
      <p:grpSp>
        <p:nvGrpSpPr>
          <p:cNvPr id="4211" name="Google Shape;4211;p101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4212" name="Google Shape;4212;p1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3" name="Google Shape;4213;p101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4214" name="Google Shape;4214;p101"/>
          <p:cNvGrpSpPr/>
          <p:nvPr/>
        </p:nvGrpSpPr>
        <p:grpSpPr>
          <a:xfrm>
            <a:off x="162988" y="1318600"/>
            <a:ext cx="6541989" cy="7338255"/>
            <a:chOff x="162988" y="1318600"/>
            <a:chExt cx="6541989" cy="7338255"/>
          </a:xfrm>
        </p:grpSpPr>
        <p:pic>
          <p:nvPicPr>
            <p:cNvPr descr="Estetoscópio" id="4215" name="Google Shape;4215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6" name="Google Shape;4216;p101"/>
            <p:cNvSpPr txBox="1"/>
            <p:nvPr/>
          </p:nvSpPr>
          <p:spPr>
            <a:xfrm>
              <a:off x="569214" y="1331773"/>
              <a:ext cx="6135763" cy="73250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Inclusões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Ficha de adesão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 (cópias)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Titular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 e registro)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Dependentes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Cônjuge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casamento, união estável ou comprovação de filhos em comum)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Filhos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nascimento ou declaração de guarda)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(para maiores de 18 anos) e CPF (para todos)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Respeitando a convenção coletiva, os beneficiários serão isentos de carências quando solicitada a inclusão em até no máximo 90 ou 180 dias da data de admissão (dependendo do cargo) e até 30 dias da data de vínculo, no caso de novos dependentes. Para inclusões após o prazo determinado, serão aplicadas carências conforme ANS.</a:t>
              </a:r>
              <a:endParaRPr/>
            </a:p>
          </p:txBody>
        </p:sp>
        <p:pic>
          <p:nvPicPr>
            <p:cNvPr descr="Marca de seleção" id="4217" name="Google Shape;4217;p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54" y="204518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18" name="Google Shape;4218;p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344519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19" name="Google Shape;4219;p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366082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20" name="Google Shape;4220;p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5" y="567240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21" name="Google Shape;4221;p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4" y="610634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22" name="Google Shape;4222;p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691174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23" name="Google Shape;4223;p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9" y="712724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24" name="Google Shape;4224;p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8" y="775793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25" name="Google Shape;4225;p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4" y="386581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26" name="Google Shape;4226;p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08300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27" name="Google Shape;4227;p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29947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1" name="Shape 4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2" name="Google Shape;4232;p102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4233" name="Google Shape;4233;p1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4" name="Google Shape;4234;p102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4235" name="Google Shape;4235;p102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4236" name="Google Shape;4236;p1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7" name="Google Shape;4237;p102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238" name="Google Shape;4238;p102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Francisco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39" name="Google Shape;4239;p102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4240" name="Google Shape;4240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1" name="Google Shape;4241;p102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adesão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4242" name="Google Shape;4242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3" name="Google Shape;4243;p102"/>
          <p:cNvGrpSpPr/>
          <p:nvPr/>
        </p:nvGrpSpPr>
        <p:grpSpPr>
          <a:xfrm>
            <a:off x="609548" y="4781489"/>
            <a:ext cx="6067586" cy="677108"/>
            <a:chOff x="554127" y="318888"/>
            <a:chExt cx="6067586" cy="677108"/>
          </a:xfrm>
        </p:grpSpPr>
        <p:sp>
          <p:nvSpPr>
            <p:cNvPr id="4244" name="Google Shape;4244;p102"/>
            <p:cNvSpPr txBox="1"/>
            <p:nvPr/>
          </p:nvSpPr>
          <p:spPr>
            <a:xfrm>
              <a:off x="554127" y="318888"/>
              <a:ext cx="6067586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“Dependente”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 para todos os dependentes que deverão ser incluídos.</a:t>
              </a:r>
              <a:endParaRPr/>
            </a:p>
          </p:txBody>
        </p:sp>
        <p:pic>
          <p:nvPicPr>
            <p:cNvPr descr="Marca de seleção" id="4245" name="Google Shape;4245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6" name="Google Shape;4246;p102"/>
          <p:cNvGrpSpPr/>
          <p:nvPr/>
        </p:nvGrpSpPr>
        <p:grpSpPr>
          <a:xfrm>
            <a:off x="162987" y="5650245"/>
            <a:ext cx="6532023" cy="1088671"/>
            <a:chOff x="162987" y="5356225"/>
            <a:chExt cx="6532023" cy="1088671"/>
          </a:xfrm>
        </p:grpSpPr>
        <p:pic>
          <p:nvPicPr>
            <p:cNvPr id="4247" name="Google Shape;4247;p10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7" y="5356225"/>
              <a:ext cx="6532023" cy="1088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8" name="Google Shape;4248;p102"/>
            <p:cNvSpPr/>
            <p:nvPr/>
          </p:nvSpPr>
          <p:spPr>
            <a:xfrm>
              <a:off x="162987" y="5356225"/>
              <a:ext cx="6532023" cy="60642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9" name="Google Shape;4249;p102"/>
          <p:cNvGrpSpPr/>
          <p:nvPr/>
        </p:nvGrpSpPr>
        <p:grpSpPr>
          <a:xfrm>
            <a:off x="609548" y="6997233"/>
            <a:ext cx="6067586" cy="307777"/>
            <a:chOff x="554127" y="318888"/>
            <a:chExt cx="6067586" cy="307777"/>
          </a:xfrm>
        </p:grpSpPr>
        <p:sp>
          <p:nvSpPr>
            <p:cNvPr id="4250" name="Google Shape;4250;p102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4251" name="Google Shape;4251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2" name="Google Shape;4252;p102"/>
          <p:cNvGrpSpPr/>
          <p:nvPr/>
        </p:nvGrpSpPr>
        <p:grpSpPr>
          <a:xfrm>
            <a:off x="162987" y="7666847"/>
            <a:ext cx="6532023" cy="1094778"/>
            <a:chOff x="162987" y="7069947"/>
            <a:chExt cx="6532023" cy="1094778"/>
          </a:xfrm>
        </p:grpSpPr>
        <p:pic>
          <p:nvPicPr>
            <p:cNvPr id="4253" name="Google Shape;4253;p10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87" y="7069947"/>
              <a:ext cx="6532023" cy="1094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4" name="Google Shape;4254;p102"/>
            <p:cNvSpPr/>
            <p:nvPr/>
          </p:nvSpPr>
          <p:spPr>
            <a:xfrm>
              <a:off x="180866" y="7617337"/>
              <a:ext cx="34814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5" name="Google Shape;4255;p102"/>
            <p:cNvSpPr/>
            <p:nvPr/>
          </p:nvSpPr>
          <p:spPr>
            <a:xfrm>
              <a:off x="4510088" y="7617337"/>
              <a:ext cx="2184922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6" name="Google Shape;4256;p102"/>
          <p:cNvGrpSpPr/>
          <p:nvPr/>
        </p:nvGrpSpPr>
        <p:grpSpPr>
          <a:xfrm>
            <a:off x="145111" y="2376318"/>
            <a:ext cx="6549897" cy="2173899"/>
            <a:chOff x="145111" y="2376318"/>
            <a:chExt cx="6549897" cy="2173899"/>
          </a:xfrm>
        </p:grpSpPr>
        <p:pic>
          <p:nvPicPr>
            <p:cNvPr id="4257" name="Google Shape;4257;p10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45111" y="2376318"/>
              <a:ext cx="6532023" cy="21419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8" name="Google Shape;4258;p102"/>
            <p:cNvSpPr/>
            <p:nvPr/>
          </p:nvSpPr>
          <p:spPr>
            <a:xfrm>
              <a:off x="162985" y="3705589"/>
              <a:ext cx="6532023" cy="84462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9" name="Google Shape;4259;p102"/>
            <p:cNvSpPr/>
            <p:nvPr/>
          </p:nvSpPr>
          <p:spPr>
            <a:xfrm>
              <a:off x="485772" y="3292309"/>
              <a:ext cx="5853113" cy="21431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3" name="Shape 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4" name="Google Shape;4264;p103"/>
          <p:cNvSpPr txBox="1"/>
          <p:nvPr/>
        </p:nvSpPr>
        <p:spPr>
          <a:xfrm>
            <a:off x="162988" y="313075"/>
            <a:ext cx="5087619" cy="748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Exclusões e Planos de Continuidade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– SF Saúde</a:t>
            </a:r>
            <a:endParaRPr/>
          </a:p>
        </p:txBody>
      </p:sp>
      <p:grpSp>
        <p:nvGrpSpPr>
          <p:cNvPr id="4265" name="Google Shape;4265;p103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4266" name="Google Shape;4266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7" name="Google Shape;4267;p103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4268" name="Google Shape;4268;p103"/>
          <p:cNvGrpSpPr/>
          <p:nvPr/>
        </p:nvGrpSpPr>
        <p:grpSpPr>
          <a:xfrm>
            <a:off x="146867" y="1111046"/>
            <a:ext cx="6564266" cy="3264312"/>
            <a:chOff x="146867" y="1329486"/>
            <a:chExt cx="6564266" cy="3264312"/>
          </a:xfrm>
        </p:grpSpPr>
        <p:sp>
          <p:nvSpPr>
            <p:cNvPr id="4269" name="Google Shape;4269;p103"/>
            <p:cNvSpPr txBox="1"/>
            <p:nvPr/>
          </p:nvSpPr>
          <p:spPr>
            <a:xfrm>
              <a:off x="575551" y="1362144"/>
              <a:ext cx="6135582" cy="32316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Exclusões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1" i="0" sz="12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2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No caso de demissão é necessário o envio da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cópia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da rescisão, declaração opção pela manutenção da condição de beneficiário no plano de saúde 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plano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 continuidade saúde demitidos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ou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plano de continuidade saúde aposentados.</a:t>
              </a:r>
              <a:endParaRPr b="1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 caso de óbito enviar cópia da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certidão de óbito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400"/>
                <a:buFont typeface="Calibri"/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 caso em que o colaborador decide romper com o contrato, se faz necessário a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TOTAL plano de saúde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ou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de DEPENDENTES plano de saúde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, para cancelamento o mesmo deverá ter cumprido o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prazo de permanência mínima de 12 meses e 6 meses sem utilização ou conforme contrato vigente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pic>
          <p:nvPicPr>
            <p:cNvPr descr="Marca de seleção" id="4270" name="Google Shape;4270;p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059" y="213763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71" name="Google Shape;4271;p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058" y="298764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72" name="Google Shape;4272;p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057" y="342292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4273" name="Google Shape;4273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867" y="13294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74" name="Google Shape;4274;p103"/>
          <p:cNvGrpSpPr/>
          <p:nvPr/>
        </p:nvGrpSpPr>
        <p:grpSpPr>
          <a:xfrm>
            <a:off x="146687" y="4496323"/>
            <a:ext cx="6564536" cy="4369225"/>
            <a:chOff x="146687" y="4543948"/>
            <a:chExt cx="6564536" cy="4369225"/>
          </a:xfrm>
        </p:grpSpPr>
        <p:sp>
          <p:nvSpPr>
            <p:cNvPr id="4275" name="Google Shape;4275;p103"/>
            <p:cNvSpPr txBox="1"/>
            <p:nvPr/>
          </p:nvSpPr>
          <p:spPr>
            <a:xfrm>
              <a:off x="575460" y="4573523"/>
              <a:ext cx="6135763" cy="4339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Planos de continuidade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opte pela continuidade no plano ele deverá enviar as documentações necessárias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30 dias da data de demissão.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Declaração opção pela manutenção da condição de beneficiário no plano de saúde.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Plano de continuidade saúde demitidos ou aposentados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Rescisão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dados, registro e baixa)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Três últimos holerites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 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não opte pela continuidade no plano deverá assinar o termo de opção e o RH reter as carteirinhas no momento da demissão.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4276" name="Google Shape;4276;p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1" y="504860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77" name="Google Shape;4277;p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14664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78" name="Google Shape;4278;p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99646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79" name="Google Shape;4279;p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721237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80" name="Google Shape;4280;p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743090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81" name="Google Shape;4281;p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9" y="764496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4282" name="Google Shape;4282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687" y="4543948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83" name="Google Shape;4283;p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8" y="807671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84" name="Google Shape;4284;p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7" y="679293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85" name="Google Shape;4285;p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7" y="658246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9" name="Shape 4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0" name="Google Shape;4290;p104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291" name="Google Shape;4291;p10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2" name="Google Shape;4292;p104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293" name="Google Shape;4293;p104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Francisco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94" name="Google Shape;4294;p104"/>
          <p:cNvGrpSpPr/>
          <p:nvPr/>
        </p:nvGrpSpPr>
        <p:grpSpPr>
          <a:xfrm>
            <a:off x="180865" y="949721"/>
            <a:ext cx="6514146" cy="1776700"/>
            <a:chOff x="180865" y="265737"/>
            <a:chExt cx="6514146" cy="1776700"/>
          </a:xfrm>
        </p:grpSpPr>
        <p:sp>
          <p:nvSpPr>
            <p:cNvPr id="4295" name="Google Shape;4295;p104"/>
            <p:cNvSpPr txBox="1"/>
            <p:nvPr/>
          </p:nvSpPr>
          <p:spPr>
            <a:xfrm>
              <a:off x="554126" y="318888"/>
              <a:ext cx="6140885" cy="17235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Declaração opção pela manutenção da condição de beneficiário no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marcados, “Local e Data” e assinar no campo “Funcionário”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Empresa assinar e carimbar (Carimbo CNPJ) no campo “Empresa”</a:t>
              </a:r>
              <a:endParaRPr/>
            </a:p>
          </p:txBody>
        </p:sp>
        <p:pic>
          <p:nvPicPr>
            <p:cNvPr descr="Estetoscópio" id="4296" name="Google Shape;4296;p10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297" name="Google Shape;4297;p10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98" name="Google Shape;4298;p104"/>
          <p:cNvGrpSpPr/>
          <p:nvPr/>
        </p:nvGrpSpPr>
        <p:grpSpPr>
          <a:xfrm>
            <a:off x="1152083" y="2736028"/>
            <a:ext cx="4546743" cy="6200105"/>
            <a:chOff x="1152083" y="2736028"/>
            <a:chExt cx="4546743" cy="6200105"/>
          </a:xfrm>
        </p:grpSpPr>
        <p:pic>
          <p:nvPicPr>
            <p:cNvPr id="4299" name="Google Shape;4299;p10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52083" y="2736028"/>
              <a:ext cx="4546743" cy="6200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0" name="Google Shape;4300;p104"/>
            <p:cNvSpPr/>
            <p:nvPr/>
          </p:nvSpPr>
          <p:spPr>
            <a:xfrm>
              <a:off x="1330025" y="4597394"/>
              <a:ext cx="4354285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/>
            </a:p>
          </p:txBody>
        </p:sp>
        <p:sp>
          <p:nvSpPr>
            <p:cNvPr id="4301" name="Google Shape;4301;p104"/>
            <p:cNvSpPr/>
            <p:nvPr/>
          </p:nvSpPr>
          <p:spPr>
            <a:xfrm>
              <a:off x="1330025" y="4838470"/>
              <a:ext cx="4354285" cy="60359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2" name="Google Shape;4302;p104"/>
            <p:cNvSpPr/>
            <p:nvPr/>
          </p:nvSpPr>
          <p:spPr>
            <a:xfrm>
              <a:off x="1182915" y="5477096"/>
              <a:ext cx="2692399" cy="81121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3" name="Google Shape;4303;p104"/>
            <p:cNvSpPr/>
            <p:nvPr/>
          </p:nvSpPr>
          <p:spPr>
            <a:xfrm>
              <a:off x="1201053" y="6355211"/>
              <a:ext cx="4483257" cy="35038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4" name="Google Shape;4304;p104"/>
            <p:cNvSpPr/>
            <p:nvPr/>
          </p:nvSpPr>
          <p:spPr>
            <a:xfrm>
              <a:off x="1208311" y="6789683"/>
              <a:ext cx="4441375" cy="35038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5" name="Google Shape;4305;p104"/>
            <p:cNvSpPr/>
            <p:nvPr/>
          </p:nvSpPr>
          <p:spPr>
            <a:xfrm>
              <a:off x="1201045" y="7232373"/>
              <a:ext cx="4483257" cy="35038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6" name="Google Shape;4306;p104"/>
            <p:cNvSpPr/>
            <p:nvPr/>
          </p:nvSpPr>
          <p:spPr>
            <a:xfrm>
              <a:off x="1201053" y="7660547"/>
              <a:ext cx="4483249" cy="35038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7" name="Google Shape;4307;p104"/>
            <p:cNvSpPr/>
            <p:nvPr/>
          </p:nvSpPr>
          <p:spPr>
            <a:xfrm>
              <a:off x="1861456" y="8162880"/>
              <a:ext cx="3822846" cy="23726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8" name="Google Shape;4308;p104"/>
            <p:cNvSpPr/>
            <p:nvPr/>
          </p:nvSpPr>
          <p:spPr>
            <a:xfrm>
              <a:off x="1152083" y="8453296"/>
              <a:ext cx="2077346" cy="48283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9" name="Google Shape;4309;p104"/>
            <p:cNvSpPr/>
            <p:nvPr/>
          </p:nvSpPr>
          <p:spPr>
            <a:xfrm>
              <a:off x="4027712" y="8453297"/>
              <a:ext cx="1656589" cy="48283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3" name="Shape 4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4" name="Google Shape;4314;p105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315" name="Google Shape;4315;p1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6" name="Google Shape;4316;p105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317" name="Google Shape;4317;p105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Francisco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18" name="Google Shape;4318;p105"/>
          <p:cNvGrpSpPr/>
          <p:nvPr/>
        </p:nvGrpSpPr>
        <p:grpSpPr>
          <a:xfrm>
            <a:off x="180865" y="949721"/>
            <a:ext cx="6514146" cy="1191924"/>
            <a:chOff x="180865" y="265737"/>
            <a:chExt cx="6514146" cy="1191924"/>
          </a:xfrm>
        </p:grpSpPr>
        <p:sp>
          <p:nvSpPr>
            <p:cNvPr id="4319" name="Google Shape;4319;p105"/>
            <p:cNvSpPr txBox="1"/>
            <p:nvPr/>
          </p:nvSpPr>
          <p:spPr>
            <a:xfrm>
              <a:off x="554126" y="318888"/>
              <a:ext cx="6140885" cy="1138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Plano de continuidade saúde demitidos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 e preencher TODOS os campos marcados.</a:t>
              </a:r>
              <a:endParaRPr/>
            </a:p>
          </p:txBody>
        </p:sp>
        <p:pic>
          <p:nvPicPr>
            <p:cNvPr descr="Estetoscópio" id="4320" name="Google Shape;4320;p10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321" name="Google Shape;4321;p10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22" name="Google Shape;4322;p105"/>
          <p:cNvGrpSpPr/>
          <p:nvPr/>
        </p:nvGrpSpPr>
        <p:grpSpPr>
          <a:xfrm>
            <a:off x="162988" y="2276511"/>
            <a:ext cx="6532023" cy="5015224"/>
            <a:chOff x="162988" y="2218027"/>
            <a:chExt cx="6532023" cy="5015224"/>
          </a:xfrm>
        </p:grpSpPr>
        <p:pic>
          <p:nvPicPr>
            <p:cNvPr id="4323" name="Google Shape;4323;p10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8" y="2218027"/>
              <a:ext cx="6532023" cy="5015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4" name="Google Shape;4324;p105"/>
            <p:cNvSpPr/>
            <p:nvPr/>
          </p:nvSpPr>
          <p:spPr>
            <a:xfrm>
              <a:off x="4132385" y="5773051"/>
              <a:ext cx="2441704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8" name="Shape 4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9" name="Google Shape;4329;p106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330" name="Google Shape;4330;p1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1" name="Google Shape;4331;p106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332" name="Google Shape;4332;p106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Francisco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33" name="Google Shape;4333;p106"/>
          <p:cNvGrpSpPr/>
          <p:nvPr/>
        </p:nvGrpSpPr>
        <p:grpSpPr>
          <a:xfrm>
            <a:off x="180865" y="949721"/>
            <a:ext cx="6514146" cy="1561256"/>
            <a:chOff x="180865" y="265737"/>
            <a:chExt cx="6514146" cy="1561256"/>
          </a:xfrm>
        </p:grpSpPr>
        <p:sp>
          <p:nvSpPr>
            <p:cNvPr id="4334" name="Google Shape;4334;p106"/>
            <p:cNvSpPr txBox="1"/>
            <p:nvPr/>
          </p:nvSpPr>
          <p:spPr>
            <a:xfrm>
              <a:off x="554126" y="318888"/>
              <a:ext cx="6140885" cy="150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Continuação - Plano de continuidade saúde demitidos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TODOS os campos marcados, “Local e Data” e assinar no campo “Empregado”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Empresa assinar e carimbar (Carimbo CNPJ) no campo “Empregador”</a:t>
              </a:r>
              <a:endParaRPr/>
            </a:p>
          </p:txBody>
        </p:sp>
        <p:pic>
          <p:nvPicPr>
            <p:cNvPr descr="Estetoscópio" id="4335" name="Google Shape;4335;p1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336" name="Google Shape;4336;p10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37" name="Google Shape;4337;p106"/>
          <p:cNvGrpSpPr/>
          <p:nvPr/>
        </p:nvGrpSpPr>
        <p:grpSpPr>
          <a:xfrm>
            <a:off x="142486" y="2770057"/>
            <a:ext cx="6573027" cy="4754694"/>
            <a:chOff x="142486" y="2770057"/>
            <a:chExt cx="6573027" cy="4754694"/>
          </a:xfrm>
        </p:grpSpPr>
        <p:pic>
          <p:nvPicPr>
            <p:cNvPr id="4338" name="Google Shape;4338;p10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2486" y="2770057"/>
              <a:ext cx="6573027" cy="47546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9" name="Google Shape;4339;p106"/>
            <p:cNvSpPr/>
            <p:nvPr/>
          </p:nvSpPr>
          <p:spPr>
            <a:xfrm>
              <a:off x="233363" y="3070953"/>
              <a:ext cx="3047999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106"/>
            <p:cNvSpPr/>
            <p:nvPr/>
          </p:nvSpPr>
          <p:spPr>
            <a:xfrm>
              <a:off x="233363" y="3358517"/>
              <a:ext cx="3047999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1" name="Google Shape;4341;p106"/>
            <p:cNvSpPr/>
            <p:nvPr/>
          </p:nvSpPr>
          <p:spPr>
            <a:xfrm>
              <a:off x="233362" y="3617597"/>
              <a:ext cx="2590801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2" name="Google Shape;4342;p106"/>
            <p:cNvSpPr/>
            <p:nvPr/>
          </p:nvSpPr>
          <p:spPr>
            <a:xfrm>
              <a:off x="2862262" y="3617597"/>
              <a:ext cx="2305051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3" name="Google Shape;4343;p106"/>
            <p:cNvSpPr/>
            <p:nvPr/>
          </p:nvSpPr>
          <p:spPr>
            <a:xfrm>
              <a:off x="5205412" y="3617596"/>
              <a:ext cx="1489599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4" name="Google Shape;4344;p106"/>
            <p:cNvSpPr/>
            <p:nvPr/>
          </p:nvSpPr>
          <p:spPr>
            <a:xfrm>
              <a:off x="5355132" y="3070864"/>
              <a:ext cx="1339880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5" name="Google Shape;4345;p106"/>
            <p:cNvSpPr/>
            <p:nvPr/>
          </p:nvSpPr>
          <p:spPr>
            <a:xfrm>
              <a:off x="233362" y="3911114"/>
              <a:ext cx="1952626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6" name="Google Shape;4346;p106"/>
            <p:cNvSpPr/>
            <p:nvPr/>
          </p:nvSpPr>
          <p:spPr>
            <a:xfrm>
              <a:off x="2276864" y="3908402"/>
              <a:ext cx="1952625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7" name="Google Shape;4347;p106"/>
            <p:cNvSpPr/>
            <p:nvPr/>
          </p:nvSpPr>
          <p:spPr>
            <a:xfrm>
              <a:off x="233363" y="4204631"/>
              <a:ext cx="3047999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8" name="Google Shape;4348;p106"/>
            <p:cNvSpPr/>
            <p:nvPr/>
          </p:nvSpPr>
          <p:spPr>
            <a:xfrm>
              <a:off x="233362" y="4495436"/>
              <a:ext cx="3047999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9" name="Google Shape;4349;p106"/>
            <p:cNvSpPr/>
            <p:nvPr/>
          </p:nvSpPr>
          <p:spPr>
            <a:xfrm>
              <a:off x="233362" y="5051246"/>
              <a:ext cx="3047999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0" name="Google Shape;4350;p106"/>
            <p:cNvSpPr/>
            <p:nvPr/>
          </p:nvSpPr>
          <p:spPr>
            <a:xfrm>
              <a:off x="233362" y="4782969"/>
              <a:ext cx="1771652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1" name="Google Shape;4351;p106"/>
            <p:cNvSpPr/>
            <p:nvPr/>
          </p:nvSpPr>
          <p:spPr>
            <a:xfrm>
              <a:off x="4229489" y="5051246"/>
              <a:ext cx="2465522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2" name="Google Shape;4352;p106"/>
            <p:cNvSpPr/>
            <p:nvPr/>
          </p:nvSpPr>
          <p:spPr>
            <a:xfrm>
              <a:off x="457589" y="5768533"/>
              <a:ext cx="6195624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3" name="Google Shape;4353;p106"/>
            <p:cNvSpPr/>
            <p:nvPr/>
          </p:nvSpPr>
          <p:spPr>
            <a:xfrm>
              <a:off x="233361" y="6631505"/>
              <a:ext cx="6419851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4" name="Google Shape;4354;p106"/>
            <p:cNvSpPr/>
            <p:nvPr/>
          </p:nvSpPr>
          <p:spPr>
            <a:xfrm>
              <a:off x="162988" y="6890585"/>
              <a:ext cx="2737375" cy="63416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106"/>
            <p:cNvSpPr/>
            <p:nvPr/>
          </p:nvSpPr>
          <p:spPr>
            <a:xfrm>
              <a:off x="3212836" y="6890585"/>
              <a:ext cx="3482175" cy="63416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9" name="Shape 4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0" name="Google Shape;4360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865" y="2276511"/>
            <a:ext cx="6532023" cy="4638022"/>
          </a:xfrm>
          <a:prstGeom prst="rect">
            <a:avLst/>
          </a:prstGeom>
          <a:noFill/>
          <a:ln>
            <a:noFill/>
          </a:ln>
        </p:spPr>
      </p:pic>
      <p:sp>
        <p:nvSpPr>
          <p:cNvPr id="4361" name="Google Shape;4361;p107"/>
          <p:cNvSpPr/>
          <p:nvPr/>
        </p:nvSpPr>
        <p:spPr>
          <a:xfrm>
            <a:off x="3735057" y="5412435"/>
            <a:ext cx="2942078" cy="192315"/>
          </a:xfrm>
          <a:prstGeom prst="rect">
            <a:avLst/>
          </a:prstGeom>
          <a:noFill/>
          <a:ln cap="flat" cmpd="sng" w="28575">
            <a:solidFill>
              <a:srgbClr val="F5E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62" name="Google Shape;4362;p107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363" name="Google Shape;4363;p10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4" name="Google Shape;4364;p107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365" name="Google Shape;4365;p107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Francisco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66" name="Google Shape;4366;p107"/>
          <p:cNvGrpSpPr/>
          <p:nvPr/>
        </p:nvGrpSpPr>
        <p:grpSpPr>
          <a:xfrm>
            <a:off x="180865" y="949721"/>
            <a:ext cx="6514146" cy="1191924"/>
            <a:chOff x="180865" y="265737"/>
            <a:chExt cx="6514146" cy="1191924"/>
          </a:xfrm>
        </p:grpSpPr>
        <p:sp>
          <p:nvSpPr>
            <p:cNvPr id="4367" name="Google Shape;4367;p107"/>
            <p:cNvSpPr txBox="1"/>
            <p:nvPr/>
          </p:nvSpPr>
          <p:spPr>
            <a:xfrm>
              <a:off x="554126" y="318888"/>
              <a:ext cx="6140885" cy="1138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Plano de continuidade saúde aposentados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 e preencher TODOS os campos marcados.</a:t>
              </a:r>
              <a:endParaRPr/>
            </a:p>
          </p:txBody>
        </p:sp>
        <p:pic>
          <p:nvPicPr>
            <p:cNvPr descr="Estetoscópio" id="4368" name="Google Shape;4368;p10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369" name="Google Shape;4369;p10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oogle Shape;2065;p11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066" name="Google Shape;2066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7" name="Google Shape;2067;p11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068" name="Google Shape;2068;p11"/>
          <p:cNvGrpSpPr/>
          <p:nvPr/>
        </p:nvGrpSpPr>
        <p:grpSpPr>
          <a:xfrm>
            <a:off x="180865" y="1040437"/>
            <a:ext cx="6026504" cy="1345813"/>
            <a:chOff x="180865" y="265737"/>
            <a:chExt cx="6026504" cy="1345813"/>
          </a:xfrm>
        </p:grpSpPr>
        <p:sp>
          <p:nvSpPr>
            <p:cNvPr id="2069" name="Google Shape;2069;p11"/>
            <p:cNvSpPr txBox="1"/>
            <p:nvPr/>
          </p:nvSpPr>
          <p:spPr>
            <a:xfrm>
              <a:off x="554127" y="318888"/>
              <a:ext cx="5653242" cy="1292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Termo de Opção de Continuidade ao Plano de Assistência Médica.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dados do termo abaixo e marcar a opção desejada, se vai ou não permanecer no plano e assumir o custo integral da mensalidade.</a:t>
              </a:r>
              <a:endParaRPr/>
            </a:p>
          </p:txBody>
        </p:sp>
        <p:pic>
          <p:nvPicPr>
            <p:cNvPr descr="Estetoscópio" id="2070" name="Google Shape;2070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071" name="Google Shape;2071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2" name="Google Shape;2072;p11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Ameplan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3" name="Google Shape;2073;p11"/>
          <p:cNvGrpSpPr/>
          <p:nvPr/>
        </p:nvGrpSpPr>
        <p:grpSpPr>
          <a:xfrm>
            <a:off x="209549" y="2581054"/>
            <a:ext cx="6438901" cy="4575009"/>
            <a:chOff x="209549" y="2581054"/>
            <a:chExt cx="6438901" cy="4575009"/>
          </a:xfrm>
        </p:grpSpPr>
        <p:pic>
          <p:nvPicPr>
            <p:cNvPr id="2074" name="Google Shape;2074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9550" y="2581054"/>
              <a:ext cx="6438900" cy="45750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5" name="Google Shape;2075;p11"/>
            <p:cNvSpPr/>
            <p:nvPr/>
          </p:nvSpPr>
          <p:spPr>
            <a:xfrm>
              <a:off x="209549" y="4112875"/>
              <a:ext cx="6438899" cy="300706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3" name="Shape 4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4" name="Google Shape;4374;p108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375" name="Google Shape;4375;p10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76" name="Google Shape;4376;p108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377" name="Google Shape;4377;p108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Francisco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78" name="Google Shape;4378;p108"/>
          <p:cNvGrpSpPr/>
          <p:nvPr/>
        </p:nvGrpSpPr>
        <p:grpSpPr>
          <a:xfrm>
            <a:off x="180865" y="949721"/>
            <a:ext cx="6514146" cy="1561256"/>
            <a:chOff x="180865" y="265737"/>
            <a:chExt cx="6514146" cy="1561256"/>
          </a:xfrm>
        </p:grpSpPr>
        <p:sp>
          <p:nvSpPr>
            <p:cNvPr id="4379" name="Google Shape;4379;p108"/>
            <p:cNvSpPr txBox="1"/>
            <p:nvPr/>
          </p:nvSpPr>
          <p:spPr>
            <a:xfrm>
              <a:off x="554126" y="318888"/>
              <a:ext cx="6140885" cy="150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Continuação - Plano de continuidade saúde aposentados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TODOS os campos marcados, “Local e Data” e assinar no campo “Empregado”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Empresa assinar e carimbar (Carimbo CNPJ) no campo “Empregador”</a:t>
              </a:r>
              <a:endParaRPr/>
            </a:p>
          </p:txBody>
        </p:sp>
        <p:pic>
          <p:nvPicPr>
            <p:cNvPr descr="Estetoscópio" id="4380" name="Google Shape;4380;p10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381" name="Google Shape;4381;p10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2" name="Google Shape;4382;p108"/>
          <p:cNvGrpSpPr/>
          <p:nvPr/>
        </p:nvGrpSpPr>
        <p:grpSpPr>
          <a:xfrm>
            <a:off x="162988" y="2775498"/>
            <a:ext cx="6532023" cy="4415978"/>
            <a:chOff x="162988" y="2775498"/>
            <a:chExt cx="6532023" cy="4415978"/>
          </a:xfrm>
        </p:grpSpPr>
        <p:pic>
          <p:nvPicPr>
            <p:cNvPr id="4383" name="Google Shape;4383;p10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8" y="2775498"/>
              <a:ext cx="6532023" cy="43981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4" name="Google Shape;4384;p108"/>
            <p:cNvSpPr/>
            <p:nvPr/>
          </p:nvSpPr>
          <p:spPr>
            <a:xfrm>
              <a:off x="233364" y="3054205"/>
              <a:ext cx="2667000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108"/>
            <p:cNvSpPr/>
            <p:nvPr/>
          </p:nvSpPr>
          <p:spPr>
            <a:xfrm>
              <a:off x="233364" y="3324183"/>
              <a:ext cx="2667000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108"/>
            <p:cNvSpPr/>
            <p:nvPr/>
          </p:nvSpPr>
          <p:spPr>
            <a:xfrm>
              <a:off x="233362" y="3583263"/>
              <a:ext cx="2216761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108"/>
            <p:cNvSpPr/>
            <p:nvPr/>
          </p:nvSpPr>
          <p:spPr>
            <a:xfrm>
              <a:off x="2520498" y="3583263"/>
              <a:ext cx="2514564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8" name="Google Shape;4388;p108"/>
            <p:cNvSpPr/>
            <p:nvPr/>
          </p:nvSpPr>
          <p:spPr>
            <a:xfrm>
              <a:off x="5250607" y="3583262"/>
              <a:ext cx="1402606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9" name="Google Shape;4389;p108"/>
            <p:cNvSpPr/>
            <p:nvPr/>
          </p:nvSpPr>
          <p:spPr>
            <a:xfrm>
              <a:off x="5355132" y="3054116"/>
              <a:ext cx="1298080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0" name="Google Shape;4390;p108"/>
            <p:cNvSpPr/>
            <p:nvPr/>
          </p:nvSpPr>
          <p:spPr>
            <a:xfrm>
              <a:off x="233362" y="3841609"/>
              <a:ext cx="1630608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1" name="Google Shape;4391;p108"/>
            <p:cNvSpPr/>
            <p:nvPr/>
          </p:nvSpPr>
          <p:spPr>
            <a:xfrm>
              <a:off x="1934344" y="3844334"/>
              <a:ext cx="1840487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2" name="Google Shape;4392;p108"/>
            <p:cNvSpPr/>
            <p:nvPr/>
          </p:nvSpPr>
          <p:spPr>
            <a:xfrm>
              <a:off x="233364" y="4094092"/>
              <a:ext cx="2667000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3" name="Google Shape;4393;p108"/>
            <p:cNvSpPr/>
            <p:nvPr/>
          </p:nvSpPr>
          <p:spPr>
            <a:xfrm>
              <a:off x="233362" y="4355587"/>
              <a:ext cx="2667001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4" name="Google Shape;4394;p108"/>
            <p:cNvSpPr/>
            <p:nvPr/>
          </p:nvSpPr>
          <p:spPr>
            <a:xfrm>
              <a:off x="233362" y="4876227"/>
              <a:ext cx="2667001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5" name="Google Shape;4395;p108"/>
            <p:cNvSpPr/>
            <p:nvPr/>
          </p:nvSpPr>
          <p:spPr>
            <a:xfrm>
              <a:off x="233362" y="4619673"/>
              <a:ext cx="1536823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6" name="Google Shape;4396;p108"/>
            <p:cNvSpPr/>
            <p:nvPr/>
          </p:nvSpPr>
          <p:spPr>
            <a:xfrm>
              <a:off x="4229489" y="5034498"/>
              <a:ext cx="2465522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7" name="Google Shape;4397;p108"/>
            <p:cNvSpPr/>
            <p:nvPr/>
          </p:nvSpPr>
          <p:spPr>
            <a:xfrm>
              <a:off x="433754" y="5523179"/>
              <a:ext cx="6219459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8" name="Google Shape;4398;p108"/>
            <p:cNvSpPr/>
            <p:nvPr/>
          </p:nvSpPr>
          <p:spPr>
            <a:xfrm>
              <a:off x="233361" y="6304092"/>
              <a:ext cx="6419851" cy="1923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9" name="Google Shape;4399;p108"/>
            <p:cNvSpPr/>
            <p:nvPr/>
          </p:nvSpPr>
          <p:spPr>
            <a:xfrm>
              <a:off x="198452" y="6557310"/>
              <a:ext cx="2269258" cy="63416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0" name="Google Shape;4400;p108"/>
            <p:cNvSpPr/>
            <p:nvPr/>
          </p:nvSpPr>
          <p:spPr>
            <a:xfrm>
              <a:off x="2784231" y="6557310"/>
              <a:ext cx="3910780" cy="63416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4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5" name="Google Shape;4405;p109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4406" name="Google Shape;4406;p10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7" name="Google Shape;4407;p109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408" name="Google Shape;4408;p109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Francisco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09" name="Google Shape;4409;p109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4410" name="Google Shape;4410;p10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1" name="Google Shape;4411;p109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TOTAL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4412" name="Google Shape;4412;p10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13" name="Google Shape;4413;p109"/>
          <p:cNvGrpSpPr/>
          <p:nvPr/>
        </p:nvGrpSpPr>
        <p:grpSpPr>
          <a:xfrm>
            <a:off x="628571" y="4035270"/>
            <a:ext cx="6067586" cy="677108"/>
            <a:chOff x="554127" y="318888"/>
            <a:chExt cx="6067586" cy="677108"/>
          </a:xfrm>
        </p:grpSpPr>
        <p:sp>
          <p:nvSpPr>
            <p:cNvPr id="4414" name="Google Shape;4414;p109"/>
            <p:cNvSpPr txBox="1"/>
            <p:nvPr/>
          </p:nvSpPr>
          <p:spPr>
            <a:xfrm>
              <a:off x="554127" y="318888"/>
              <a:ext cx="6067586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“Carta de cancelamento”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marcados.</a:t>
              </a:r>
              <a:endParaRPr/>
            </a:p>
          </p:txBody>
        </p:sp>
        <p:pic>
          <p:nvPicPr>
            <p:cNvPr descr="Marca de seleção" id="4415" name="Google Shape;4415;p10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16" name="Google Shape;4416;p109"/>
          <p:cNvGrpSpPr/>
          <p:nvPr/>
        </p:nvGrpSpPr>
        <p:grpSpPr>
          <a:xfrm>
            <a:off x="609548" y="6513707"/>
            <a:ext cx="6067586" cy="307777"/>
            <a:chOff x="554127" y="318888"/>
            <a:chExt cx="6067586" cy="307777"/>
          </a:xfrm>
        </p:grpSpPr>
        <p:sp>
          <p:nvSpPr>
            <p:cNvPr id="4417" name="Google Shape;4417;p109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4418" name="Google Shape;4418;p10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19" name="Google Shape;4419;p109"/>
          <p:cNvGrpSpPr/>
          <p:nvPr/>
        </p:nvGrpSpPr>
        <p:grpSpPr>
          <a:xfrm>
            <a:off x="84667" y="2319009"/>
            <a:ext cx="6688666" cy="1490566"/>
            <a:chOff x="84667" y="2319009"/>
            <a:chExt cx="6688666" cy="1490566"/>
          </a:xfrm>
        </p:grpSpPr>
        <p:pic>
          <p:nvPicPr>
            <p:cNvPr id="4420" name="Google Shape;4420;p10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667" y="2319009"/>
              <a:ext cx="6688666" cy="14429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1" name="Google Shape;4421;p109"/>
            <p:cNvSpPr/>
            <p:nvPr/>
          </p:nvSpPr>
          <p:spPr>
            <a:xfrm>
              <a:off x="84667" y="3249778"/>
              <a:ext cx="6688666" cy="55979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2" name="Google Shape;4422;p109"/>
          <p:cNvGrpSpPr/>
          <p:nvPr/>
        </p:nvGrpSpPr>
        <p:grpSpPr>
          <a:xfrm>
            <a:off x="84667" y="4891497"/>
            <a:ext cx="6688666" cy="1183933"/>
            <a:chOff x="84667" y="4891497"/>
            <a:chExt cx="6688666" cy="1183933"/>
          </a:xfrm>
        </p:grpSpPr>
        <p:pic>
          <p:nvPicPr>
            <p:cNvPr id="4423" name="Google Shape;4423;p10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667" y="4891497"/>
              <a:ext cx="6688666" cy="11839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4" name="Google Shape;4424;p109"/>
            <p:cNvSpPr/>
            <p:nvPr/>
          </p:nvSpPr>
          <p:spPr>
            <a:xfrm>
              <a:off x="84667" y="5329774"/>
              <a:ext cx="6688666" cy="74565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5" name="Google Shape;4425;p109"/>
          <p:cNvGrpSpPr/>
          <p:nvPr/>
        </p:nvGrpSpPr>
        <p:grpSpPr>
          <a:xfrm>
            <a:off x="84667" y="7080916"/>
            <a:ext cx="6688666" cy="1502150"/>
            <a:chOff x="84667" y="7080916"/>
            <a:chExt cx="6688666" cy="1502150"/>
          </a:xfrm>
        </p:grpSpPr>
        <p:pic>
          <p:nvPicPr>
            <p:cNvPr id="4426" name="Google Shape;4426;p10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667" y="7080916"/>
              <a:ext cx="6688666" cy="1494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7" name="Google Shape;4427;p109"/>
            <p:cNvSpPr/>
            <p:nvPr/>
          </p:nvSpPr>
          <p:spPr>
            <a:xfrm>
              <a:off x="84667" y="8027864"/>
              <a:ext cx="35776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8" name="Google Shape;4428;p109"/>
            <p:cNvSpPr/>
            <p:nvPr/>
          </p:nvSpPr>
          <p:spPr>
            <a:xfrm>
              <a:off x="4528038" y="8035678"/>
              <a:ext cx="2245295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2" name="Shape 4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3" name="Google Shape;4433;p110"/>
          <p:cNvGrpSpPr/>
          <p:nvPr/>
        </p:nvGrpSpPr>
        <p:grpSpPr>
          <a:xfrm>
            <a:off x="628571" y="4028641"/>
            <a:ext cx="6067586" cy="861774"/>
            <a:chOff x="554127" y="318888"/>
            <a:chExt cx="6067586" cy="861774"/>
          </a:xfrm>
        </p:grpSpPr>
        <p:sp>
          <p:nvSpPr>
            <p:cNvPr id="4434" name="Google Shape;4434;p110"/>
            <p:cNvSpPr txBox="1"/>
            <p:nvPr/>
          </p:nvSpPr>
          <p:spPr>
            <a:xfrm>
              <a:off x="554127" y="318888"/>
              <a:ext cx="6067586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“Carta de cancelamento”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 e dados de todos os dependentes que deverão ser excluídos.</a:t>
              </a:r>
              <a:endParaRPr/>
            </a:p>
          </p:txBody>
        </p:sp>
        <p:pic>
          <p:nvPicPr>
            <p:cNvPr descr="Marca de seleção" id="4435" name="Google Shape;4435;p1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36" name="Google Shape;4436;p110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4437" name="Google Shape;4437;p1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38" name="Google Shape;4438;p110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439" name="Google Shape;4439;p110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Francisco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40" name="Google Shape;4440;p110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4441" name="Google Shape;4441;p1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2" name="Google Shape;4442;p110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de DEPENDENTES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4443" name="Google Shape;4443;p1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44" name="Google Shape;4444;p110"/>
          <p:cNvGrpSpPr/>
          <p:nvPr/>
        </p:nvGrpSpPr>
        <p:grpSpPr>
          <a:xfrm>
            <a:off x="84667" y="2317566"/>
            <a:ext cx="6688666" cy="1453951"/>
            <a:chOff x="84667" y="2317566"/>
            <a:chExt cx="6688666" cy="1453951"/>
          </a:xfrm>
        </p:grpSpPr>
        <p:pic>
          <p:nvPicPr>
            <p:cNvPr id="4445" name="Google Shape;4445;p1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667" y="2317566"/>
              <a:ext cx="6688666" cy="14247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6" name="Google Shape;4446;p110"/>
            <p:cNvSpPr/>
            <p:nvPr/>
          </p:nvSpPr>
          <p:spPr>
            <a:xfrm>
              <a:off x="84667" y="3211720"/>
              <a:ext cx="6688666" cy="55979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47" name="Google Shape;4447;p110"/>
          <p:cNvGrpSpPr/>
          <p:nvPr/>
        </p:nvGrpSpPr>
        <p:grpSpPr>
          <a:xfrm>
            <a:off x="84667" y="4929871"/>
            <a:ext cx="6688666" cy="1918925"/>
            <a:chOff x="84667" y="4929871"/>
            <a:chExt cx="6688666" cy="1918925"/>
          </a:xfrm>
        </p:grpSpPr>
        <p:pic>
          <p:nvPicPr>
            <p:cNvPr id="4448" name="Google Shape;4448;p1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667" y="4929871"/>
              <a:ext cx="6688666" cy="191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9" name="Google Shape;4449;p110"/>
            <p:cNvSpPr/>
            <p:nvPr/>
          </p:nvSpPr>
          <p:spPr>
            <a:xfrm>
              <a:off x="84667" y="5254224"/>
              <a:ext cx="6688666" cy="159457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50" name="Google Shape;4450;p110"/>
          <p:cNvGrpSpPr/>
          <p:nvPr/>
        </p:nvGrpSpPr>
        <p:grpSpPr>
          <a:xfrm>
            <a:off x="609548" y="7095386"/>
            <a:ext cx="6067586" cy="307777"/>
            <a:chOff x="554127" y="318888"/>
            <a:chExt cx="6067586" cy="307777"/>
          </a:xfrm>
        </p:grpSpPr>
        <p:sp>
          <p:nvSpPr>
            <p:cNvPr id="4451" name="Google Shape;4451;p110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4452" name="Google Shape;4452;p1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53" name="Google Shape;4453;p110"/>
          <p:cNvGrpSpPr/>
          <p:nvPr/>
        </p:nvGrpSpPr>
        <p:grpSpPr>
          <a:xfrm>
            <a:off x="84666" y="7649753"/>
            <a:ext cx="6688667" cy="1188119"/>
            <a:chOff x="84666" y="7649753"/>
            <a:chExt cx="6688667" cy="1188119"/>
          </a:xfrm>
        </p:grpSpPr>
        <p:pic>
          <p:nvPicPr>
            <p:cNvPr id="4454" name="Google Shape;4454;p1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667" y="7649753"/>
              <a:ext cx="6688666" cy="1188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5" name="Google Shape;4455;p110"/>
            <p:cNvSpPr/>
            <p:nvPr/>
          </p:nvSpPr>
          <p:spPr>
            <a:xfrm>
              <a:off x="84666" y="8310296"/>
              <a:ext cx="35776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6" name="Google Shape;4456;p110"/>
            <p:cNvSpPr/>
            <p:nvPr/>
          </p:nvSpPr>
          <p:spPr>
            <a:xfrm>
              <a:off x="4509291" y="8243812"/>
              <a:ext cx="2245295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0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Google Shape;4461;p111"/>
          <p:cNvSpPr txBox="1"/>
          <p:nvPr/>
        </p:nvSpPr>
        <p:spPr>
          <a:xfrm>
            <a:off x="162988" y="313075"/>
            <a:ext cx="5087619" cy="799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600"/>
              <a:buFont typeface="Calibri"/>
              <a:buNone/>
            </a:pPr>
            <a:r>
              <a:rPr b="1" lang="pt-BR" sz="2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Introdução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600"/>
              <a:buFont typeface="Calibri"/>
              <a:buNone/>
            </a:pPr>
            <a:r>
              <a:rPr lang="pt-BR" sz="2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Francisco Vidas</a:t>
            </a:r>
            <a:endParaRPr/>
          </a:p>
        </p:txBody>
      </p:sp>
      <p:grpSp>
        <p:nvGrpSpPr>
          <p:cNvPr id="4462" name="Google Shape;4462;p111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4463" name="Google Shape;4463;p1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4" name="Google Shape;4464;p111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4465" name="Google Shape;4465;p111"/>
          <p:cNvGrpSpPr/>
          <p:nvPr/>
        </p:nvGrpSpPr>
        <p:grpSpPr>
          <a:xfrm>
            <a:off x="162988" y="1662852"/>
            <a:ext cx="6541989" cy="2783162"/>
            <a:chOff x="162988" y="1318600"/>
            <a:chExt cx="6541989" cy="2783162"/>
          </a:xfrm>
        </p:grpSpPr>
        <p:pic>
          <p:nvPicPr>
            <p:cNvPr descr="Estetoscópio" id="4466" name="Google Shape;4466;p1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7" name="Google Shape;4467;p111"/>
            <p:cNvSpPr txBox="1"/>
            <p:nvPr/>
          </p:nvSpPr>
          <p:spPr>
            <a:xfrm>
              <a:off x="569214" y="1331773"/>
              <a:ext cx="6135763" cy="2769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Neste manual constam os procedimentos, documentações, formulários e orientações para envio e preenchimento de cada operadora, </a:t>
              </a: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TODAS as documentações listadas</a:t>
              </a: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e </a:t>
              </a: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informações circuladas em amarelo </a:t>
              </a: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imprescindíveis para a realização dos processos de inclusão, exclusão e plano de continuidade.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Sem as mesmas corretas e completas, os processos poderão atrasar e até mesmo perder o prazo, podendo acarretar em custos, carências e negativa da operadora.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8" name="Google Shape;4468;p111"/>
          <p:cNvGrpSpPr/>
          <p:nvPr/>
        </p:nvGrpSpPr>
        <p:grpSpPr>
          <a:xfrm>
            <a:off x="162988" y="4420712"/>
            <a:ext cx="6541989" cy="3844991"/>
            <a:chOff x="162988" y="4420712"/>
            <a:chExt cx="6541989" cy="3844991"/>
          </a:xfrm>
        </p:grpSpPr>
        <p:pic>
          <p:nvPicPr>
            <p:cNvPr descr="Estetoscópio" id="4469" name="Google Shape;4469;p1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442071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0" name="Google Shape;4470;p111"/>
            <p:cNvSpPr txBox="1"/>
            <p:nvPr/>
          </p:nvSpPr>
          <p:spPr>
            <a:xfrm>
              <a:off x="569214" y="4433885"/>
              <a:ext cx="6135763" cy="38318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Operadoras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Ameplan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Bradesco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Cemeru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Clinipam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GNDI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H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Mediplan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Francisco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800">
                  <a:solidFill>
                    <a:srgbClr val="31384D"/>
                  </a:solidFill>
                  <a:highlight>
                    <a:srgbClr val="F5E266"/>
                  </a:highlight>
                  <a:latin typeface="Calibri"/>
                  <a:ea typeface="Calibri"/>
                  <a:cs typeface="Calibri"/>
                  <a:sym typeface="Calibri"/>
                </a:rPr>
                <a:t>São Francisco Vidas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Lucas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Saúde Beneficência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Única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Unimed Costa do Sol</a:t>
              </a:r>
              <a:endParaRPr/>
            </a:p>
          </p:txBody>
        </p:sp>
        <p:pic>
          <p:nvPicPr>
            <p:cNvPr descr="Marca de seleção" id="4471" name="Google Shape;4471;p1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2" y="496479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472" name="Google Shape;4472;p1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210773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473" name="Google Shape;4473;p1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46343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474" name="Google Shape;4474;p1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7065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475" name="Google Shape;4475;p1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95792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476" name="Google Shape;4476;p1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21932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477" name="Google Shape;4477;p1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46687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478" name="Google Shape;4478;p1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70217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479" name="Google Shape;4479;p1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95552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480" name="Google Shape;4480;p1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19632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481" name="Google Shape;4481;p1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44940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482" name="Google Shape;4482;p1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67995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483" name="Google Shape;4483;p1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3" y="792738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7" name="Shape 4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8" name="Google Shape;4488;p112"/>
          <p:cNvSpPr txBox="1"/>
          <p:nvPr/>
        </p:nvSpPr>
        <p:spPr>
          <a:xfrm>
            <a:off x="162988" y="313076"/>
            <a:ext cx="5087619" cy="804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Inclusões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– SF Vidas</a:t>
            </a:r>
            <a:endParaRPr/>
          </a:p>
        </p:txBody>
      </p:sp>
      <p:grpSp>
        <p:nvGrpSpPr>
          <p:cNvPr id="4489" name="Google Shape;4489;p112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4490" name="Google Shape;4490;p1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1" name="Google Shape;4491;p112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4492" name="Google Shape;4492;p112"/>
          <p:cNvGrpSpPr/>
          <p:nvPr/>
        </p:nvGrpSpPr>
        <p:grpSpPr>
          <a:xfrm>
            <a:off x="162988" y="1318600"/>
            <a:ext cx="6541989" cy="7553699"/>
            <a:chOff x="162988" y="1318600"/>
            <a:chExt cx="6541989" cy="7553699"/>
          </a:xfrm>
        </p:grpSpPr>
        <p:pic>
          <p:nvPicPr>
            <p:cNvPr descr="Estetoscópio" id="4493" name="Google Shape;4493;p1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4" name="Google Shape;4494;p112"/>
            <p:cNvSpPr txBox="1"/>
            <p:nvPr/>
          </p:nvSpPr>
          <p:spPr>
            <a:xfrm>
              <a:off x="569214" y="1331773"/>
              <a:ext cx="6135763" cy="75405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Inclusões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Ficha de adesão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 (cópias)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Titular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 e registro)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Dependentes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Cônjuge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casamento, união estável ou comprovação de filhos em comum)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Filhos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nascimento ou declaração de guarda)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(para maiores de 18 anos) e CPF (para todos)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Respeitando a convenção coletiva, os beneficiários serão isentos de carências quando solicitada a inclusão em até no máximo 90 ou 180 dias da data de admissão (dependendo do cargo) e até 30 dias da data de vínculo, no caso de novos dependentes. Para inclusões após o prazo determinado, serão aplicadas carências conforme ANS.</a:t>
              </a:r>
              <a:endParaRPr/>
            </a:p>
          </p:txBody>
        </p:sp>
        <p:pic>
          <p:nvPicPr>
            <p:cNvPr descr="Marca de seleção" id="4495" name="Google Shape;4495;p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54" y="204518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496" name="Google Shape;4496;p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344519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497" name="Google Shape;4497;p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366082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498" name="Google Shape;4498;p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5" y="567240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499" name="Google Shape;4499;p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4" y="610634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500" name="Google Shape;4500;p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691174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501" name="Google Shape;4501;p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9" y="712724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502" name="Google Shape;4502;p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8" y="776505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503" name="Google Shape;4503;p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4" y="386581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504" name="Google Shape;4504;p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08300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505" name="Google Shape;4505;p1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29947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9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0" name="Google Shape;4510;p113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4511" name="Google Shape;4511;p1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2" name="Google Shape;4512;p113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4513" name="Google Shape;4513;p113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4514" name="Google Shape;4514;p1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5" name="Google Shape;4515;p113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516" name="Google Shape;4516;p113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Francisco Vidas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17" name="Google Shape;4517;p113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4518" name="Google Shape;4518;p1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9" name="Google Shape;4519;p113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adesão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4520" name="Google Shape;4520;p1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21" name="Google Shape;4521;p113"/>
          <p:cNvGrpSpPr/>
          <p:nvPr/>
        </p:nvGrpSpPr>
        <p:grpSpPr>
          <a:xfrm>
            <a:off x="609548" y="4781489"/>
            <a:ext cx="6067586" cy="677108"/>
            <a:chOff x="554127" y="318888"/>
            <a:chExt cx="6067586" cy="677108"/>
          </a:xfrm>
        </p:grpSpPr>
        <p:sp>
          <p:nvSpPr>
            <p:cNvPr id="4522" name="Google Shape;4522;p113"/>
            <p:cNvSpPr txBox="1"/>
            <p:nvPr/>
          </p:nvSpPr>
          <p:spPr>
            <a:xfrm>
              <a:off x="554127" y="318888"/>
              <a:ext cx="6067586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“Dependente”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 para todos os dependentes que deverão ser incluídos.</a:t>
              </a:r>
              <a:endParaRPr/>
            </a:p>
          </p:txBody>
        </p:sp>
        <p:pic>
          <p:nvPicPr>
            <p:cNvPr descr="Marca de seleção" id="4523" name="Google Shape;4523;p1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24" name="Google Shape;4524;p113"/>
          <p:cNvGrpSpPr/>
          <p:nvPr/>
        </p:nvGrpSpPr>
        <p:grpSpPr>
          <a:xfrm>
            <a:off x="162987" y="5650245"/>
            <a:ext cx="6532023" cy="1088671"/>
            <a:chOff x="162987" y="5356225"/>
            <a:chExt cx="6532023" cy="1088671"/>
          </a:xfrm>
        </p:grpSpPr>
        <p:pic>
          <p:nvPicPr>
            <p:cNvPr id="4525" name="Google Shape;4525;p1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7" y="5356225"/>
              <a:ext cx="6532023" cy="1088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6" name="Google Shape;4526;p113"/>
            <p:cNvSpPr/>
            <p:nvPr/>
          </p:nvSpPr>
          <p:spPr>
            <a:xfrm>
              <a:off x="162987" y="5356225"/>
              <a:ext cx="6532023" cy="60642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7" name="Google Shape;4527;p113"/>
          <p:cNvGrpSpPr/>
          <p:nvPr/>
        </p:nvGrpSpPr>
        <p:grpSpPr>
          <a:xfrm>
            <a:off x="609548" y="6997233"/>
            <a:ext cx="6067586" cy="307777"/>
            <a:chOff x="554127" y="318888"/>
            <a:chExt cx="6067586" cy="307777"/>
          </a:xfrm>
        </p:grpSpPr>
        <p:sp>
          <p:nvSpPr>
            <p:cNvPr id="4528" name="Google Shape;4528;p113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4529" name="Google Shape;4529;p1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30" name="Google Shape;4530;p113"/>
          <p:cNvGrpSpPr/>
          <p:nvPr/>
        </p:nvGrpSpPr>
        <p:grpSpPr>
          <a:xfrm>
            <a:off x="162987" y="7666847"/>
            <a:ext cx="6532023" cy="1094778"/>
            <a:chOff x="162987" y="7069947"/>
            <a:chExt cx="6532023" cy="1094778"/>
          </a:xfrm>
        </p:grpSpPr>
        <p:pic>
          <p:nvPicPr>
            <p:cNvPr id="4531" name="Google Shape;4531;p1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87" y="7069947"/>
              <a:ext cx="6532023" cy="1094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2" name="Google Shape;4532;p113"/>
            <p:cNvSpPr/>
            <p:nvPr/>
          </p:nvSpPr>
          <p:spPr>
            <a:xfrm>
              <a:off x="180866" y="7617337"/>
              <a:ext cx="34814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113"/>
            <p:cNvSpPr/>
            <p:nvPr/>
          </p:nvSpPr>
          <p:spPr>
            <a:xfrm>
              <a:off x="4510088" y="7617337"/>
              <a:ext cx="2184922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34" name="Google Shape;4534;p113"/>
          <p:cNvGrpSpPr/>
          <p:nvPr/>
        </p:nvGrpSpPr>
        <p:grpSpPr>
          <a:xfrm>
            <a:off x="162985" y="2362946"/>
            <a:ext cx="6532023" cy="2187271"/>
            <a:chOff x="162985" y="2362946"/>
            <a:chExt cx="6532023" cy="2187271"/>
          </a:xfrm>
        </p:grpSpPr>
        <p:pic>
          <p:nvPicPr>
            <p:cNvPr id="4535" name="Google Shape;4535;p1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985" y="2362946"/>
              <a:ext cx="6514149" cy="21784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6" name="Google Shape;4536;p113"/>
            <p:cNvSpPr/>
            <p:nvPr/>
          </p:nvSpPr>
          <p:spPr>
            <a:xfrm>
              <a:off x="162985" y="3705589"/>
              <a:ext cx="6532023" cy="84462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113"/>
            <p:cNvSpPr/>
            <p:nvPr/>
          </p:nvSpPr>
          <p:spPr>
            <a:xfrm>
              <a:off x="485772" y="3292309"/>
              <a:ext cx="5853113" cy="21431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1" name="Shape 4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2" name="Google Shape;4542;p114"/>
          <p:cNvSpPr txBox="1"/>
          <p:nvPr/>
        </p:nvSpPr>
        <p:spPr>
          <a:xfrm>
            <a:off x="162988" y="313075"/>
            <a:ext cx="5087619" cy="748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Exclusões e Planos de Continuidade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– SF Vidas</a:t>
            </a:r>
            <a:endParaRPr/>
          </a:p>
        </p:txBody>
      </p:sp>
      <p:grpSp>
        <p:nvGrpSpPr>
          <p:cNvPr id="4543" name="Google Shape;4543;p114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4544" name="Google Shape;4544;p1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5" name="Google Shape;4545;p114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4546" name="Google Shape;4546;p114"/>
          <p:cNvGrpSpPr/>
          <p:nvPr/>
        </p:nvGrpSpPr>
        <p:grpSpPr>
          <a:xfrm>
            <a:off x="146867" y="1123746"/>
            <a:ext cx="6564266" cy="3479756"/>
            <a:chOff x="146867" y="1329486"/>
            <a:chExt cx="6564266" cy="3479756"/>
          </a:xfrm>
        </p:grpSpPr>
        <p:sp>
          <p:nvSpPr>
            <p:cNvPr id="4547" name="Google Shape;4547;p114"/>
            <p:cNvSpPr txBox="1"/>
            <p:nvPr/>
          </p:nvSpPr>
          <p:spPr>
            <a:xfrm>
              <a:off x="575551" y="1362144"/>
              <a:ext cx="6135582" cy="3447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Exclusões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1" i="0" sz="12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2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No caso de demissão é necessário o envio da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cópia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da rescisão, solicitação de exclusão de beneficiário RN 279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ou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solicitação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 exclusão de beneficiário RN 412.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 caso de óbito enviar cópia da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certidão de óbito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e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solicitação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 exclusão de beneficiário RN 412.</a:t>
              </a:r>
              <a:endParaRPr b="0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 caso em que o colaborador decide romper com o contrato, se faz necessário a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solicitação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 exclusão de beneficiário RN 412,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TOTAL plano de saúde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ou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de DEPENDENTES plano de saúde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, para cancelamento o mesmo deverá ter cumprido o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prazo de permanência mínima de 12 meses e 6 meses sem utilização ou conforme contrato vigente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pic>
          <p:nvPicPr>
            <p:cNvPr descr="Marca de seleção" id="4548" name="Google Shape;4548;p1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059" y="213763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549" name="Google Shape;4549;p1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8" y="299076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550" name="Google Shape;4550;p1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7" y="363194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4551" name="Google Shape;4551;p1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867" y="13294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52" name="Google Shape;4552;p114"/>
          <p:cNvGrpSpPr/>
          <p:nvPr/>
        </p:nvGrpSpPr>
        <p:grpSpPr>
          <a:xfrm>
            <a:off x="146687" y="4686823"/>
            <a:ext cx="6564536" cy="4153781"/>
            <a:chOff x="146687" y="4543948"/>
            <a:chExt cx="6564536" cy="4153781"/>
          </a:xfrm>
        </p:grpSpPr>
        <p:sp>
          <p:nvSpPr>
            <p:cNvPr id="4553" name="Google Shape;4553;p114"/>
            <p:cNvSpPr txBox="1"/>
            <p:nvPr/>
          </p:nvSpPr>
          <p:spPr>
            <a:xfrm>
              <a:off x="575460" y="4573523"/>
              <a:ext cx="6135763" cy="4124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Planos de continuidade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opte pela continuidade no plano ele deverá enviar as documentações necessárias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30 dias da data de demissão.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Solicitação de exclusão de beneficiário RN 279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Rescisão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dados, registro e baixa)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Três últimos holerites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 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não opte pela continuidade no plano deverá assinar o termo de opção e o RH reter as carteirinhas no momento da demissão.</a:t>
              </a:r>
              <a:endParaRPr/>
            </a:p>
          </p:txBody>
        </p:sp>
        <p:pic>
          <p:nvPicPr>
            <p:cNvPr descr="Marca de seleção" id="4554" name="Google Shape;4554;p1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1" y="504860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555" name="Google Shape;4555;p1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14664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556" name="Google Shape;4556;p1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771253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557" name="Google Shape;4557;p1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98716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558" name="Google Shape;4558;p1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7205693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4559" name="Google Shape;4559;p1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687" y="4543948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560" name="Google Shape;4560;p1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8" y="786843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561" name="Google Shape;4561;p1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7" y="656772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562" name="Google Shape;4562;p1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7" y="635725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6" name="Shape 4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7" name="Google Shape;4567;p115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568" name="Google Shape;4568;p1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9" name="Google Shape;4569;p115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570" name="Google Shape;4570;p115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Francisco Vidas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71" name="Google Shape;4571;p115"/>
          <p:cNvGrpSpPr/>
          <p:nvPr/>
        </p:nvGrpSpPr>
        <p:grpSpPr>
          <a:xfrm>
            <a:off x="180865" y="949721"/>
            <a:ext cx="6514146" cy="1191924"/>
            <a:chOff x="180865" y="265737"/>
            <a:chExt cx="6514146" cy="1191924"/>
          </a:xfrm>
        </p:grpSpPr>
        <p:sp>
          <p:nvSpPr>
            <p:cNvPr id="4572" name="Google Shape;4572;p115"/>
            <p:cNvSpPr txBox="1"/>
            <p:nvPr/>
          </p:nvSpPr>
          <p:spPr>
            <a:xfrm>
              <a:off x="554126" y="318888"/>
              <a:ext cx="6140885" cy="1138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Solicitação de exclusão de beneficiário RN 279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 e preencher TODOS os campos marcados.</a:t>
              </a:r>
              <a:endParaRPr/>
            </a:p>
          </p:txBody>
        </p:sp>
        <p:pic>
          <p:nvPicPr>
            <p:cNvPr descr="Estetoscópio" id="4573" name="Google Shape;4573;p1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574" name="Google Shape;4574;p1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75" name="Google Shape;4575;p115"/>
          <p:cNvGrpSpPr/>
          <p:nvPr/>
        </p:nvGrpSpPr>
        <p:grpSpPr>
          <a:xfrm>
            <a:off x="576890" y="6581695"/>
            <a:ext cx="6019960" cy="307777"/>
            <a:chOff x="654284" y="1306237"/>
            <a:chExt cx="5772669" cy="307777"/>
          </a:xfrm>
        </p:grpSpPr>
        <p:sp>
          <p:nvSpPr>
            <p:cNvPr id="4576" name="Google Shape;4576;p115"/>
            <p:cNvSpPr txBox="1"/>
            <p:nvPr/>
          </p:nvSpPr>
          <p:spPr>
            <a:xfrm>
              <a:off x="908231" y="1306237"/>
              <a:ext cx="551872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Preenchimento do campo “Dependente”</a:t>
              </a:r>
              <a:endParaRPr/>
            </a:p>
          </p:txBody>
        </p:sp>
        <p:pic>
          <p:nvPicPr>
            <p:cNvPr descr="Marca de seleção" id="4577" name="Google Shape;4577;p1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3519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78" name="Google Shape;4578;p115"/>
          <p:cNvGrpSpPr/>
          <p:nvPr/>
        </p:nvGrpSpPr>
        <p:grpSpPr>
          <a:xfrm>
            <a:off x="386268" y="7029564"/>
            <a:ext cx="6299805" cy="1419744"/>
            <a:chOff x="395206" y="7296440"/>
            <a:chExt cx="6299805" cy="1419744"/>
          </a:xfrm>
        </p:grpSpPr>
        <p:pic>
          <p:nvPicPr>
            <p:cNvPr id="4579" name="Google Shape;4579;p1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95206" y="7296440"/>
              <a:ext cx="6299805" cy="14197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0" name="Google Shape;4580;p115"/>
            <p:cNvSpPr/>
            <p:nvPr/>
          </p:nvSpPr>
          <p:spPr>
            <a:xfrm>
              <a:off x="396645" y="7594995"/>
              <a:ext cx="6298365" cy="11211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1" name="Google Shape;4581;p115"/>
          <p:cNvGrpSpPr/>
          <p:nvPr/>
        </p:nvGrpSpPr>
        <p:grpSpPr>
          <a:xfrm>
            <a:off x="171927" y="2218027"/>
            <a:ext cx="6514146" cy="4109668"/>
            <a:chOff x="171927" y="2218027"/>
            <a:chExt cx="6514146" cy="4109668"/>
          </a:xfrm>
        </p:grpSpPr>
        <p:pic>
          <p:nvPicPr>
            <p:cNvPr id="4582" name="Google Shape;4582;p1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1927" y="2218027"/>
              <a:ext cx="6514146" cy="4109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3" name="Google Shape;4583;p115"/>
            <p:cNvSpPr/>
            <p:nvPr/>
          </p:nvSpPr>
          <p:spPr>
            <a:xfrm>
              <a:off x="554126" y="4358639"/>
              <a:ext cx="1797914" cy="2540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115"/>
            <p:cNvSpPr/>
            <p:nvPr/>
          </p:nvSpPr>
          <p:spPr>
            <a:xfrm>
              <a:off x="554126" y="4843011"/>
              <a:ext cx="3494634" cy="2540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115"/>
            <p:cNvSpPr/>
            <p:nvPr/>
          </p:nvSpPr>
          <p:spPr>
            <a:xfrm>
              <a:off x="4048760" y="4843011"/>
              <a:ext cx="2204720" cy="2540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115"/>
            <p:cNvSpPr/>
            <p:nvPr/>
          </p:nvSpPr>
          <p:spPr>
            <a:xfrm>
              <a:off x="4048760" y="5097012"/>
              <a:ext cx="2204720" cy="2540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115"/>
            <p:cNvSpPr/>
            <p:nvPr/>
          </p:nvSpPr>
          <p:spPr>
            <a:xfrm>
              <a:off x="554126" y="5097011"/>
              <a:ext cx="3494634" cy="2540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115"/>
            <p:cNvSpPr/>
            <p:nvPr/>
          </p:nvSpPr>
          <p:spPr>
            <a:xfrm>
              <a:off x="554126" y="5351012"/>
              <a:ext cx="5699354" cy="1736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115"/>
            <p:cNvSpPr/>
            <p:nvPr/>
          </p:nvSpPr>
          <p:spPr>
            <a:xfrm>
              <a:off x="554126" y="5524638"/>
              <a:ext cx="2087474" cy="2540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115"/>
            <p:cNvSpPr/>
            <p:nvPr/>
          </p:nvSpPr>
          <p:spPr>
            <a:xfrm>
              <a:off x="2641600" y="5524638"/>
              <a:ext cx="1844040" cy="2540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p115"/>
            <p:cNvSpPr/>
            <p:nvPr/>
          </p:nvSpPr>
          <p:spPr>
            <a:xfrm>
              <a:off x="4459834" y="5524638"/>
              <a:ext cx="1793646" cy="2540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115"/>
            <p:cNvSpPr/>
            <p:nvPr/>
          </p:nvSpPr>
          <p:spPr>
            <a:xfrm>
              <a:off x="554126" y="5782985"/>
              <a:ext cx="5699354" cy="2540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115"/>
            <p:cNvSpPr/>
            <p:nvPr/>
          </p:nvSpPr>
          <p:spPr>
            <a:xfrm>
              <a:off x="554126" y="6036986"/>
              <a:ext cx="2402434" cy="2540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115"/>
            <p:cNvSpPr/>
            <p:nvPr/>
          </p:nvSpPr>
          <p:spPr>
            <a:xfrm>
              <a:off x="3461583" y="3057964"/>
              <a:ext cx="2872542" cy="2540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8" name="Shape 4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9" name="Google Shape;4599;p116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600" name="Google Shape;4600;p1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1" name="Google Shape;4601;p116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602" name="Google Shape;4602;p116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Francisco Vidas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03" name="Google Shape;4603;p116"/>
          <p:cNvGrpSpPr/>
          <p:nvPr/>
        </p:nvGrpSpPr>
        <p:grpSpPr>
          <a:xfrm>
            <a:off x="180865" y="964237"/>
            <a:ext cx="6514146" cy="1930588"/>
            <a:chOff x="180865" y="265737"/>
            <a:chExt cx="6514146" cy="1930588"/>
          </a:xfrm>
        </p:grpSpPr>
        <p:sp>
          <p:nvSpPr>
            <p:cNvPr id="4604" name="Google Shape;4604;p116"/>
            <p:cNvSpPr txBox="1"/>
            <p:nvPr/>
          </p:nvSpPr>
          <p:spPr>
            <a:xfrm>
              <a:off x="554126" y="318888"/>
              <a:ext cx="6140885" cy="1877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Continuação - Solicitação de exclusão de beneficiário RN 279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Funcionário ler, preencher dados marcados e assinar no campo “Assinatura do Beneficiário Titular”.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Empresa assinar e carimbar (Carimbo CNPJ) no campo “ Assinatura do Responsável pela Empresa”.</a:t>
              </a:r>
              <a:endParaRPr/>
            </a:p>
          </p:txBody>
        </p:sp>
        <p:pic>
          <p:nvPicPr>
            <p:cNvPr descr="Estetoscópio" id="4605" name="Google Shape;4605;p1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606" name="Google Shape;4606;p1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07" name="Google Shape;4607;p116"/>
          <p:cNvGrpSpPr/>
          <p:nvPr/>
        </p:nvGrpSpPr>
        <p:grpSpPr>
          <a:xfrm>
            <a:off x="162988" y="3044207"/>
            <a:ext cx="6532023" cy="4006079"/>
            <a:chOff x="162988" y="3044207"/>
            <a:chExt cx="6532023" cy="4006079"/>
          </a:xfrm>
        </p:grpSpPr>
        <p:pic>
          <p:nvPicPr>
            <p:cNvPr id="4608" name="Google Shape;4608;p1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8" y="3044207"/>
              <a:ext cx="6532023" cy="40060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9" name="Google Shape;4609;p116"/>
            <p:cNvSpPr/>
            <p:nvPr/>
          </p:nvSpPr>
          <p:spPr>
            <a:xfrm>
              <a:off x="395205" y="3044207"/>
              <a:ext cx="2412471" cy="2540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116"/>
            <p:cNvSpPr/>
            <p:nvPr/>
          </p:nvSpPr>
          <p:spPr>
            <a:xfrm>
              <a:off x="2807676" y="3044207"/>
              <a:ext cx="3655119" cy="2540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116"/>
            <p:cNvSpPr/>
            <p:nvPr/>
          </p:nvSpPr>
          <p:spPr>
            <a:xfrm>
              <a:off x="395207" y="3298208"/>
              <a:ext cx="6067588" cy="2540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116"/>
            <p:cNvSpPr/>
            <p:nvPr/>
          </p:nvSpPr>
          <p:spPr>
            <a:xfrm>
              <a:off x="395205" y="3594475"/>
              <a:ext cx="6067588" cy="2540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116"/>
            <p:cNvSpPr/>
            <p:nvPr/>
          </p:nvSpPr>
          <p:spPr>
            <a:xfrm>
              <a:off x="395205" y="4114728"/>
              <a:ext cx="4475733" cy="2540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4" name="Google Shape;4614;p116"/>
            <p:cNvSpPr/>
            <p:nvPr/>
          </p:nvSpPr>
          <p:spPr>
            <a:xfrm>
              <a:off x="395204" y="4368729"/>
              <a:ext cx="6067588" cy="2540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5" name="Google Shape;4615;p116"/>
            <p:cNvSpPr/>
            <p:nvPr/>
          </p:nvSpPr>
          <p:spPr>
            <a:xfrm>
              <a:off x="395204" y="4664996"/>
              <a:ext cx="5724242" cy="32903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6" name="Google Shape;4616;p116"/>
            <p:cNvSpPr/>
            <p:nvPr/>
          </p:nvSpPr>
          <p:spPr>
            <a:xfrm>
              <a:off x="342451" y="6018109"/>
              <a:ext cx="2559011" cy="93953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7" name="Google Shape;4617;p116"/>
            <p:cNvSpPr/>
            <p:nvPr/>
          </p:nvSpPr>
          <p:spPr>
            <a:xfrm>
              <a:off x="3927229" y="6018108"/>
              <a:ext cx="2559011" cy="93953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1" name="Shape 4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2" name="Google Shape;4622;p117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623" name="Google Shape;4623;p1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4" name="Google Shape;4624;p117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625" name="Google Shape;4625;p117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Francisco Vidas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26" name="Google Shape;4626;p117"/>
          <p:cNvGrpSpPr/>
          <p:nvPr/>
        </p:nvGrpSpPr>
        <p:grpSpPr>
          <a:xfrm>
            <a:off x="180865" y="949721"/>
            <a:ext cx="6514146" cy="1191924"/>
            <a:chOff x="180865" y="265737"/>
            <a:chExt cx="6514146" cy="1191924"/>
          </a:xfrm>
        </p:grpSpPr>
        <p:sp>
          <p:nvSpPr>
            <p:cNvPr id="4627" name="Google Shape;4627;p117"/>
            <p:cNvSpPr txBox="1"/>
            <p:nvPr/>
          </p:nvSpPr>
          <p:spPr>
            <a:xfrm>
              <a:off x="554126" y="318888"/>
              <a:ext cx="6140885" cy="1138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Exclusão sem direito a continuidade ou a pedido do colaborador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Solicitação de exclusão de beneficiário RN 412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 e preencher TODOS os campos marcados.</a:t>
              </a:r>
              <a:endParaRPr/>
            </a:p>
          </p:txBody>
        </p:sp>
        <p:pic>
          <p:nvPicPr>
            <p:cNvPr descr="Estetoscópio" id="4628" name="Google Shape;4628;p1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629" name="Google Shape;4629;p1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0" name="Google Shape;4630;p117"/>
          <p:cNvGrpSpPr/>
          <p:nvPr/>
        </p:nvGrpSpPr>
        <p:grpSpPr>
          <a:xfrm>
            <a:off x="1238237" y="2194796"/>
            <a:ext cx="4381526" cy="6701743"/>
            <a:chOff x="1295374" y="2346804"/>
            <a:chExt cx="4267252" cy="6549735"/>
          </a:xfrm>
        </p:grpSpPr>
        <p:pic>
          <p:nvPicPr>
            <p:cNvPr id="4631" name="Google Shape;4631;p1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95374" y="2346804"/>
              <a:ext cx="4267252" cy="65497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2" name="Google Shape;4632;p117"/>
            <p:cNvSpPr/>
            <p:nvPr/>
          </p:nvSpPr>
          <p:spPr>
            <a:xfrm>
              <a:off x="1295374" y="3995056"/>
              <a:ext cx="4136597" cy="186145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3" name="Google Shape;4633;p117"/>
            <p:cNvSpPr/>
            <p:nvPr/>
          </p:nvSpPr>
          <p:spPr>
            <a:xfrm>
              <a:off x="1426030" y="6061672"/>
              <a:ext cx="3949534" cy="67856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4" name="Google Shape;4634;p117"/>
            <p:cNvSpPr/>
            <p:nvPr/>
          </p:nvSpPr>
          <p:spPr>
            <a:xfrm>
              <a:off x="3429000" y="2857500"/>
              <a:ext cx="2002971" cy="19825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0" name="Google Shape;2080;p12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081" name="Google Shape;2081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2" name="Google Shape;2082;p12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083" name="Google Shape;2083;p12"/>
          <p:cNvGrpSpPr/>
          <p:nvPr/>
        </p:nvGrpSpPr>
        <p:grpSpPr>
          <a:xfrm>
            <a:off x="180865" y="964237"/>
            <a:ext cx="6514146" cy="2838529"/>
            <a:chOff x="180865" y="265737"/>
            <a:chExt cx="6514146" cy="2838529"/>
          </a:xfrm>
        </p:grpSpPr>
        <p:sp>
          <p:nvSpPr>
            <p:cNvPr id="2084" name="Google Shape;2084;p12"/>
            <p:cNvSpPr txBox="1"/>
            <p:nvPr/>
          </p:nvSpPr>
          <p:spPr>
            <a:xfrm>
              <a:off x="554126" y="318888"/>
              <a:ext cx="6140885" cy="27853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Continuação - Termo de Opção de Continuidade ao Plano de Assistência Médica.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Empresa preencher tempo de contribuição do funcionário no plano de saúde.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Funcionário preencher os campos do titular e dependentes com as pessoas que vão permanecer no plano.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Empresa preencher o valor do plano para o funcionário e seus dependentes, conforme faixa etária.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Funcionário preencher local e data e assinar no campo “Assinatura do Beneficiário”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Empresa assinar e carimbar (carimbo CNPJ) no campo “Assinatura e Carimbo RH/Empresa”.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2085" name="Google Shape;2085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086" name="Google Shape;2086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7" name="Google Shape;2087;p12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Ameplan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8" name="Google Shape;2088;p12"/>
          <p:cNvGrpSpPr/>
          <p:nvPr/>
        </p:nvGrpSpPr>
        <p:grpSpPr>
          <a:xfrm>
            <a:off x="274285" y="5113074"/>
            <a:ext cx="6299804" cy="3321717"/>
            <a:chOff x="274285" y="5113074"/>
            <a:chExt cx="6299804" cy="3321717"/>
          </a:xfrm>
        </p:grpSpPr>
        <p:pic>
          <p:nvPicPr>
            <p:cNvPr id="2089" name="Google Shape;2089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4285" y="5113075"/>
              <a:ext cx="6299804" cy="33217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0" name="Google Shape;2090;p12"/>
            <p:cNvSpPr/>
            <p:nvPr/>
          </p:nvSpPr>
          <p:spPr>
            <a:xfrm>
              <a:off x="341041" y="7499207"/>
              <a:ext cx="3745366" cy="93558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12"/>
            <p:cNvSpPr/>
            <p:nvPr/>
          </p:nvSpPr>
          <p:spPr>
            <a:xfrm>
              <a:off x="4167513" y="7715251"/>
              <a:ext cx="2406576" cy="71954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12"/>
            <p:cNvSpPr/>
            <p:nvPr/>
          </p:nvSpPr>
          <p:spPr>
            <a:xfrm>
              <a:off x="341041" y="5113074"/>
              <a:ext cx="5840684" cy="229737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3" name="Google Shape;2093;p12"/>
          <p:cNvGrpSpPr/>
          <p:nvPr/>
        </p:nvGrpSpPr>
        <p:grpSpPr>
          <a:xfrm>
            <a:off x="341041" y="3780960"/>
            <a:ext cx="6174241" cy="1332114"/>
            <a:chOff x="341041" y="3780960"/>
            <a:chExt cx="6174241" cy="1332114"/>
          </a:xfrm>
        </p:grpSpPr>
        <p:pic>
          <p:nvPicPr>
            <p:cNvPr id="2094" name="Google Shape;2094;p1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41041" y="3780960"/>
              <a:ext cx="6174241" cy="1332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5" name="Google Shape;2095;p12"/>
            <p:cNvSpPr/>
            <p:nvPr/>
          </p:nvSpPr>
          <p:spPr>
            <a:xfrm>
              <a:off x="3469639" y="4107567"/>
              <a:ext cx="1584961" cy="24599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8" name="Shape 4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9" name="Google Shape;4639;p118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640" name="Google Shape;4640;p1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1" name="Google Shape;4641;p118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642" name="Google Shape;4642;p118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Francisco Vidas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43" name="Google Shape;4643;p118"/>
          <p:cNvGrpSpPr/>
          <p:nvPr/>
        </p:nvGrpSpPr>
        <p:grpSpPr>
          <a:xfrm>
            <a:off x="180865" y="949721"/>
            <a:ext cx="6514146" cy="7754449"/>
            <a:chOff x="180865" y="949721"/>
            <a:chExt cx="6514146" cy="7754449"/>
          </a:xfrm>
        </p:grpSpPr>
        <p:grpSp>
          <p:nvGrpSpPr>
            <p:cNvPr id="4644" name="Google Shape;4644;p118"/>
            <p:cNvGrpSpPr/>
            <p:nvPr/>
          </p:nvGrpSpPr>
          <p:grpSpPr>
            <a:xfrm>
              <a:off x="180865" y="949721"/>
              <a:ext cx="6514146" cy="1191924"/>
              <a:chOff x="180865" y="265737"/>
              <a:chExt cx="6514146" cy="1191924"/>
            </a:xfrm>
          </p:grpSpPr>
          <p:sp>
            <p:nvSpPr>
              <p:cNvPr id="4645" name="Google Shape;4645;p118"/>
              <p:cNvSpPr txBox="1"/>
              <p:nvPr/>
            </p:nvSpPr>
            <p:spPr>
              <a:xfrm>
                <a:off x="554126" y="318888"/>
                <a:ext cx="6140885" cy="11387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4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Exclusão sem direito a continuidade ou a pedido do colaborador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2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</a:t>
                </a:r>
                <a:r>
                  <a:rPr b="1" lang="pt-BR" sz="14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Continuação - Solicitação de exclusão de beneficiário RN 412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Ler e preencher nome, CPF, e-mail e assinar no campo “Assinatura”.</a:t>
                </a:r>
                <a:endParaRPr/>
              </a:p>
            </p:txBody>
          </p:sp>
          <p:pic>
            <p:nvPicPr>
              <p:cNvPr descr="Estetoscópio" id="4646" name="Google Shape;4646;p1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80865" y="265737"/>
                <a:ext cx="428683" cy="4305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Marca de seleção" id="4647" name="Google Shape;4647;p1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76890" y="772709"/>
                <a:ext cx="253948" cy="2245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648" name="Google Shape;4648;p1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1544" y="2276511"/>
              <a:ext cx="5894912" cy="6417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9" name="Google Shape;4649;p118"/>
            <p:cNvSpPr/>
            <p:nvPr/>
          </p:nvSpPr>
          <p:spPr>
            <a:xfrm>
              <a:off x="609548" y="7176980"/>
              <a:ext cx="5537252" cy="69431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0" name="Google Shape;4650;p118"/>
            <p:cNvSpPr/>
            <p:nvPr/>
          </p:nvSpPr>
          <p:spPr>
            <a:xfrm>
              <a:off x="609548" y="8254999"/>
              <a:ext cx="5537252" cy="44917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4" name="Shape 4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5" name="Google Shape;4655;p119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4656" name="Google Shape;4656;p1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7" name="Google Shape;4657;p119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658" name="Google Shape;4658;p119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Francisco Vidas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59" name="Google Shape;4659;p119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4660" name="Google Shape;4660;p1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1" name="Google Shape;4661;p119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TOTAL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4662" name="Google Shape;4662;p1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63" name="Google Shape;4663;p119"/>
          <p:cNvGrpSpPr/>
          <p:nvPr/>
        </p:nvGrpSpPr>
        <p:grpSpPr>
          <a:xfrm>
            <a:off x="628571" y="4035270"/>
            <a:ext cx="6067586" cy="677108"/>
            <a:chOff x="554127" y="318888"/>
            <a:chExt cx="6067586" cy="677108"/>
          </a:xfrm>
        </p:grpSpPr>
        <p:sp>
          <p:nvSpPr>
            <p:cNvPr id="4664" name="Google Shape;4664;p119"/>
            <p:cNvSpPr txBox="1"/>
            <p:nvPr/>
          </p:nvSpPr>
          <p:spPr>
            <a:xfrm>
              <a:off x="554127" y="318888"/>
              <a:ext cx="6067586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“Carta de cancelamento”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marcados.</a:t>
              </a:r>
              <a:endParaRPr/>
            </a:p>
          </p:txBody>
        </p:sp>
        <p:pic>
          <p:nvPicPr>
            <p:cNvPr descr="Marca de seleção" id="4665" name="Google Shape;4665;p1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66" name="Google Shape;4666;p119"/>
          <p:cNvGrpSpPr/>
          <p:nvPr/>
        </p:nvGrpSpPr>
        <p:grpSpPr>
          <a:xfrm>
            <a:off x="609548" y="6513707"/>
            <a:ext cx="6067586" cy="307777"/>
            <a:chOff x="554127" y="318888"/>
            <a:chExt cx="6067586" cy="307777"/>
          </a:xfrm>
        </p:grpSpPr>
        <p:sp>
          <p:nvSpPr>
            <p:cNvPr id="4667" name="Google Shape;4667;p119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4668" name="Google Shape;4668;p1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69" name="Google Shape;4669;p119"/>
          <p:cNvGrpSpPr/>
          <p:nvPr/>
        </p:nvGrpSpPr>
        <p:grpSpPr>
          <a:xfrm>
            <a:off x="84667" y="2327462"/>
            <a:ext cx="6688666" cy="1482113"/>
            <a:chOff x="84667" y="2327462"/>
            <a:chExt cx="6688666" cy="1482113"/>
          </a:xfrm>
        </p:grpSpPr>
        <p:pic>
          <p:nvPicPr>
            <p:cNvPr id="4670" name="Google Shape;4670;p1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667" y="2327462"/>
              <a:ext cx="6688666" cy="14473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1" name="Google Shape;4671;p119"/>
            <p:cNvSpPr/>
            <p:nvPr/>
          </p:nvSpPr>
          <p:spPr>
            <a:xfrm>
              <a:off x="84667" y="3249778"/>
              <a:ext cx="6688666" cy="55979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2" name="Google Shape;4672;p119"/>
          <p:cNvGrpSpPr/>
          <p:nvPr/>
        </p:nvGrpSpPr>
        <p:grpSpPr>
          <a:xfrm>
            <a:off x="84667" y="4891497"/>
            <a:ext cx="6688666" cy="1183933"/>
            <a:chOff x="84667" y="4891497"/>
            <a:chExt cx="6688666" cy="1183933"/>
          </a:xfrm>
        </p:grpSpPr>
        <p:pic>
          <p:nvPicPr>
            <p:cNvPr id="4673" name="Google Shape;4673;p1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667" y="4891497"/>
              <a:ext cx="6688666" cy="11839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4" name="Google Shape;4674;p119"/>
            <p:cNvSpPr/>
            <p:nvPr/>
          </p:nvSpPr>
          <p:spPr>
            <a:xfrm>
              <a:off x="84667" y="5329774"/>
              <a:ext cx="6688666" cy="74565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5" name="Google Shape;4675;p119"/>
          <p:cNvGrpSpPr/>
          <p:nvPr/>
        </p:nvGrpSpPr>
        <p:grpSpPr>
          <a:xfrm>
            <a:off x="84667" y="7080916"/>
            <a:ext cx="6688666" cy="1502150"/>
            <a:chOff x="84667" y="7080916"/>
            <a:chExt cx="6688666" cy="1502150"/>
          </a:xfrm>
        </p:grpSpPr>
        <p:pic>
          <p:nvPicPr>
            <p:cNvPr id="4676" name="Google Shape;4676;p1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667" y="7080916"/>
              <a:ext cx="6688666" cy="1494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7" name="Google Shape;4677;p119"/>
            <p:cNvSpPr/>
            <p:nvPr/>
          </p:nvSpPr>
          <p:spPr>
            <a:xfrm>
              <a:off x="84667" y="8027864"/>
              <a:ext cx="35776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8" name="Google Shape;4678;p119"/>
            <p:cNvSpPr/>
            <p:nvPr/>
          </p:nvSpPr>
          <p:spPr>
            <a:xfrm>
              <a:off x="4528038" y="8035678"/>
              <a:ext cx="2245295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2" name="Shape 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3" name="Google Shape;4683;p120"/>
          <p:cNvGrpSpPr/>
          <p:nvPr/>
        </p:nvGrpSpPr>
        <p:grpSpPr>
          <a:xfrm>
            <a:off x="628571" y="4028641"/>
            <a:ext cx="6067586" cy="861774"/>
            <a:chOff x="554127" y="318888"/>
            <a:chExt cx="6067586" cy="861774"/>
          </a:xfrm>
        </p:grpSpPr>
        <p:sp>
          <p:nvSpPr>
            <p:cNvPr id="4684" name="Google Shape;4684;p120"/>
            <p:cNvSpPr txBox="1"/>
            <p:nvPr/>
          </p:nvSpPr>
          <p:spPr>
            <a:xfrm>
              <a:off x="554127" y="318888"/>
              <a:ext cx="6067586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“Carta de cancelamento”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 e dados de todos os dependentes que deverão ser excluídos.</a:t>
              </a:r>
              <a:endParaRPr/>
            </a:p>
          </p:txBody>
        </p:sp>
        <p:pic>
          <p:nvPicPr>
            <p:cNvPr descr="Marca de seleção" id="4685" name="Google Shape;4685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86" name="Google Shape;4686;p120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4687" name="Google Shape;4687;p1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8" name="Google Shape;4688;p120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689" name="Google Shape;4689;p120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Francisco Vidas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90" name="Google Shape;4690;p120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4691" name="Google Shape;4691;p1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2" name="Google Shape;4692;p120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de DEPENDENTES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4693" name="Google Shape;4693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94" name="Google Shape;4694;p120"/>
          <p:cNvGrpSpPr/>
          <p:nvPr/>
        </p:nvGrpSpPr>
        <p:grpSpPr>
          <a:xfrm>
            <a:off x="84666" y="2303365"/>
            <a:ext cx="6688667" cy="1468152"/>
            <a:chOff x="84666" y="2303365"/>
            <a:chExt cx="6688667" cy="1468152"/>
          </a:xfrm>
        </p:grpSpPr>
        <p:pic>
          <p:nvPicPr>
            <p:cNvPr id="4695" name="Google Shape;4695;p1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666" y="2303365"/>
              <a:ext cx="6688666" cy="14375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6" name="Google Shape;4696;p120"/>
            <p:cNvSpPr/>
            <p:nvPr/>
          </p:nvSpPr>
          <p:spPr>
            <a:xfrm>
              <a:off x="84667" y="3211720"/>
              <a:ext cx="6688666" cy="55979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7" name="Google Shape;4697;p120"/>
          <p:cNvGrpSpPr/>
          <p:nvPr/>
        </p:nvGrpSpPr>
        <p:grpSpPr>
          <a:xfrm>
            <a:off x="84667" y="4929871"/>
            <a:ext cx="6688666" cy="1918925"/>
            <a:chOff x="84667" y="4929871"/>
            <a:chExt cx="6688666" cy="1918925"/>
          </a:xfrm>
        </p:grpSpPr>
        <p:pic>
          <p:nvPicPr>
            <p:cNvPr id="4698" name="Google Shape;4698;p1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667" y="4929871"/>
              <a:ext cx="6688666" cy="191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9" name="Google Shape;4699;p120"/>
            <p:cNvSpPr/>
            <p:nvPr/>
          </p:nvSpPr>
          <p:spPr>
            <a:xfrm>
              <a:off x="84667" y="5254224"/>
              <a:ext cx="6688666" cy="159457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0" name="Google Shape;4700;p120"/>
          <p:cNvGrpSpPr/>
          <p:nvPr/>
        </p:nvGrpSpPr>
        <p:grpSpPr>
          <a:xfrm>
            <a:off x="609548" y="7095386"/>
            <a:ext cx="6067586" cy="307777"/>
            <a:chOff x="554127" y="318888"/>
            <a:chExt cx="6067586" cy="307777"/>
          </a:xfrm>
        </p:grpSpPr>
        <p:sp>
          <p:nvSpPr>
            <p:cNvPr id="4701" name="Google Shape;4701;p120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4702" name="Google Shape;4702;p1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03" name="Google Shape;4703;p120"/>
          <p:cNvGrpSpPr/>
          <p:nvPr/>
        </p:nvGrpSpPr>
        <p:grpSpPr>
          <a:xfrm>
            <a:off x="84666" y="7649753"/>
            <a:ext cx="6688667" cy="1188119"/>
            <a:chOff x="84666" y="7649753"/>
            <a:chExt cx="6688667" cy="1188119"/>
          </a:xfrm>
        </p:grpSpPr>
        <p:pic>
          <p:nvPicPr>
            <p:cNvPr id="4704" name="Google Shape;4704;p1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667" y="7649753"/>
              <a:ext cx="6688666" cy="1188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5" name="Google Shape;4705;p120"/>
            <p:cNvSpPr/>
            <p:nvPr/>
          </p:nvSpPr>
          <p:spPr>
            <a:xfrm>
              <a:off x="84666" y="8310296"/>
              <a:ext cx="35776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6" name="Google Shape;4706;p120"/>
            <p:cNvSpPr/>
            <p:nvPr/>
          </p:nvSpPr>
          <p:spPr>
            <a:xfrm>
              <a:off x="4509291" y="8243812"/>
              <a:ext cx="2245295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0" name="Shape 4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" name="Google Shape;4711;p121"/>
          <p:cNvSpPr txBox="1"/>
          <p:nvPr/>
        </p:nvSpPr>
        <p:spPr>
          <a:xfrm>
            <a:off x="162988" y="313075"/>
            <a:ext cx="5087619" cy="799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600"/>
              <a:buFont typeface="Calibri"/>
              <a:buNone/>
            </a:pPr>
            <a:r>
              <a:rPr b="1" lang="pt-BR" sz="2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Introdução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600"/>
              <a:buFont typeface="Calibri"/>
              <a:buNone/>
            </a:pPr>
            <a:r>
              <a:rPr lang="pt-BR" sz="2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Lucas Saúde</a:t>
            </a:r>
            <a:endParaRPr/>
          </a:p>
        </p:txBody>
      </p:sp>
      <p:grpSp>
        <p:nvGrpSpPr>
          <p:cNvPr id="4712" name="Google Shape;4712;p121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4713" name="Google Shape;4713;p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4" name="Google Shape;4714;p121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4715" name="Google Shape;4715;p121"/>
          <p:cNvGrpSpPr/>
          <p:nvPr/>
        </p:nvGrpSpPr>
        <p:grpSpPr>
          <a:xfrm>
            <a:off x="162988" y="1662852"/>
            <a:ext cx="6541989" cy="2783162"/>
            <a:chOff x="162988" y="1318600"/>
            <a:chExt cx="6541989" cy="2783162"/>
          </a:xfrm>
        </p:grpSpPr>
        <p:pic>
          <p:nvPicPr>
            <p:cNvPr descr="Estetoscópio" id="4716" name="Google Shape;4716;p1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7" name="Google Shape;4717;p121"/>
            <p:cNvSpPr txBox="1"/>
            <p:nvPr/>
          </p:nvSpPr>
          <p:spPr>
            <a:xfrm>
              <a:off x="569214" y="1331773"/>
              <a:ext cx="6135763" cy="2769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Neste manual constam os procedimentos, documentações, formulários e orientações para envio e preenchimento de cada operadora, </a:t>
              </a: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TODAS as documentações listadas</a:t>
              </a: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e </a:t>
              </a: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informações circuladas em amarelo </a:t>
              </a: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imprescindíveis para a realização dos processos de inclusão, exclusão e plano de continuidade.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Sem as mesmas corretas e completas, os processos poderão atrasar e até mesmo perder o prazo, podendo acarretar em custos, carências e negativa da operadora.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8" name="Google Shape;4718;p121"/>
          <p:cNvGrpSpPr/>
          <p:nvPr/>
        </p:nvGrpSpPr>
        <p:grpSpPr>
          <a:xfrm>
            <a:off x="162988" y="4420712"/>
            <a:ext cx="6541989" cy="3844991"/>
            <a:chOff x="162988" y="4420712"/>
            <a:chExt cx="6541989" cy="3844991"/>
          </a:xfrm>
        </p:grpSpPr>
        <p:pic>
          <p:nvPicPr>
            <p:cNvPr descr="Estetoscópio" id="4719" name="Google Shape;4719;p1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442071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20" name="Google Shape;4720;p121"/>
            <p:cNvSpPr txBox="1"/>
            <p:nvPr/>
          </p:nvSpPr>
          <p:spPr>
            <a:xfrm>
              <a:off x="569214" y="4433885"/>
              <a:ext cx="6135763" cy="38318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Operadoras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Ameplan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Bradesco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Cemeru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Clinipam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GNDI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H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Mediplan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Francisco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São Francisco Vidas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800">
                  <a:solidFill>
                    <a:srgbClr val="31384D"/>
                  </a:solidFill>
                  <a:highlight>
                    <a:srgbClr val="F5E266"/>
                  </a:highlight>
                  <a:latin typeface="Calibri"/>
                  <a:ea typeface="Calibri"/>
                  <a:cs typeface="Calibri"/>
                  <a:sym typeface="Calibri"/>
                </a:rPr>
                <a:t>São Lucas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Saúde Beneficência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Única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Unimed Costa do Sol</a:t>
              </a:r>
              <a:endParaRPr/>
            </a:p>
          </p:txBody>
        </p:sp>
        <p:pic>
          <p:nvPicPr>
            <p:cNvPr descr="Marca de seleção" id="4721" name="Google Shape;4721;p1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2" y="496479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22" name="Google Shape;4722;p1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210773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23" name="Google Shape;4723;p1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46343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24" name="Google Shape;4724;p1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7065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25" name="Google Shape;4725;p1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95792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26" name="Google Shape;4726;p1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21932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27" name="Google Shape;4727;p1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46687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28" name="Google Shape;4728;p1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70217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29" name="Google Shape;4729;p1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95552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30" name="Google Shape;4730;p1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19632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31" name="Google Shape;4731;p1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44940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32" name="Google Shape;4732;p1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67995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33" name="Google Shape;4733;p1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3" y="792738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7" name="Shape 4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8" name="Google Shape;4738;p122"/>
          <p:cNvSpPr txBox="1"/>
          <p:nvPr/>
        </p:nvSpPr>
        <p:spPr>
          <a:xfrm>
            <a:off x="162988" y="206395"/>
            <a:ext cx="5414916" cy="9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400"/>
              <a:buFont typeface="Calibri"/>
              <a:buNone/>
            </a:pPr>
            <a:r>
              <a:rPr b="1" lang="pt-BR" sz="2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Inclusões</a:t>
            </a:r>
            <a:endParaRPr sz="24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000"/>
              <a:buFont typeface="Calibri"/>
              <a:buNone/>
            </a:pPr>
            <a:r>
              <a:rPr lang="pt-BR" sz="20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– S. Lucas Saúde</a:t>
            </a:r>
            <a:endParaRPr/>
          </a:p>
        </p:txBody>
      </p:sp>
      <p:grpSp>
        <p:nvGrpSpPr>
          <p:cNvPr id="4739" name="Google Shape;4739;p122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4740" name="Google Shape;4740;p1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41" name="Google Shape;4741;p122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4742" name="Google Shape;4742;p122"/>
          <p:cNvGrpSpPr/>
          <p:nvPr/>
        </p:nvGrpSpPr>
        <p:grpSpPr>
          <a:xfrm>
            <a:off x="162988" y="1016340"/>
            <a:ext cx="6541989" cy="7984586"/>
            <a:chOff x="162988" y="1077300"/>
            <a:chExt cx="6541989" cy="7984586"/>
          </a:xfrm>
        </p:grpSpPr>
        <p:pic>
          <p:nvPicPr>
            <p:cNvPr descr="Estetoscópio" id="4743" name="Google Shape;4743;p1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0773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44" name="Google Shape;4744;p122"/>
            <p:cNvSpPr txBox="1"/>
            <p:nvPr/>
          </p:nvSpPr>
          <p:spPr>
            <a:xfrm>
              <a:off x="569214" y="1090473"/>
              <a:ext cx="6135763" cy="79714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Inclusões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Ficha de adesão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Carta de orientação ao beneficiário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 (cópias)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Titular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 e registro)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Dependentes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Cônjuge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casamento, união estável ou comprovação de filhos em comum)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Declaração de união estável (nos casos de união estável e filhos em comum)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Filhos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nascimento ou declaração de guarda)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(para maiores de 18 anos) e CPF (para todos)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Respeitando a convenção coletiva, os beneficiários serão isentos de carências quando solicitada a inclusão em até no máximo 90 ou 180 dias da data de admissão (dependendo do cargo) e até 30 dias da data de vínculo, no caso de novos dependentes. Para inclusões após o prazo determinado, serão aplicadas carências conforme ANS.</a:t>
              </a:r>
              <a:endParaRPr/>
            </a:p>
          </p:txBody>
        </p:sp>
        <p:pic>
          <p:nvPicPr>
            <p:cNvPr descr="Marca de seleção" id="4745" name="Google Shape;4745;p1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54" y="180388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46" name="Google Shape;4746;p1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8" y="222827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47" name="Google Shape;4747;p1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36114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48" name="Google Shape;4748;p1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382704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49" name="Google Shape;4749;p1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5" y="583862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50" name="Google Shape;4750;p1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4" y="627256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51" name="Google Shape;4751;p1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732001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52" name="Google Shape;4752;p1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9" y="753550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53" name="Google Shape;4753;p1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010" y="816360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54" name="Google Shape;4754;p1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4" y="403203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55" name="Google Shape;4755;p1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24923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56" name="Google Shape;4756;p1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46569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57" name="Google Shape;4757;p1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7" y="200887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758" name="Google Shape;4758;p1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010" y="651137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2" name="Shape 4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3" name="Google Shape;4763;p123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4764" name="Google Shape;4764;p1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5" name="Google Shape;4765;p123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4766" name="Google Shape;4766;p123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4767" name="Google Shape;4767;p1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8" name="Google Shape;4768;p123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769" name="Google Shape;4769;p123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Lucas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70" name="Google Shape;4770;p123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4771" name="Google Shape;4771;p1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2" name="Google Shape;4772;p123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adesão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4773" name="Google Shape;4773;p1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4" name="Google Shape;4774;p123"/>
          <p:cNvGrpSpPr/>
          <p:nvPr/>
        </p:nvGrpSpPr>
        <p:grpSpPr>
          <a:xfrm>
            <a:off x="609548" y="4781489"/>
            <a:ext cx="6067586" cy="677108"/>
            <a:chOff x="554127" y="318888"/>
            <a:chExt cx="6067586" cy="677108"/>
          </a:xfrm>
        </p:grpSpPr>
        <p:sp>
          <p:nvSpPr>
            <p:cNvPr id="4775" name="Google Shape;4775;p123"/>
            <p:cNvSpPr txBox="1"/>
            <p:nvPr/>
          </p:nvSpPr>
          <p:spPr>
            <a:xfrm>
              <a:off x="554127" y="318888"/>
              <a:ext cx="6067586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“Dependente”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 para todos os dependentes que deverão ser incluídos.</a:t>
              </a:r>
              <a:endParaRPr/>
            </a:p>
          </p:txBody>
        </p:sp>
        <p:pic>
          <p:nvPicPr>
            <p:cNvPr descr="Marca de seleção" id="4776" name="Google Shape;4776;p1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7" name="Google Shape;4777;p123"/>
          <p:cNvGrpSpPr/>
          <p:nvPr/>
        </p:nvGrpSpPr>
        <p:grpSpPr>
          <a:xfrm>
            <a:off x="162987" y="5650245"/>
            <a:ext cx="6532023" cy="1088671"/>
            <a:chOff x="162987" y="5356225"/>
            <a:chExt cx="6532023" cy="1088671"/>
          </a:xfrm>
        </p:grpSpPr>
        <p:pic>
          <p:nvPicPr>
            <p:cNvPr id="4778" name="Google Shape;4778;p1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7" y="5356225"/>
              <a:ext cx="6532023" cy="1088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9" name="Google Shape;4779;p123"/>
            <p:cNvSpPr/>
            <p:nvPr/>
          </p:nvSpPr>
          <p:spPr>
            <a:xfrm>
              <a:off x="162987" y="5356225"/>
              <a:ext cx="6532023" cy="60642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80" name="Google Shape;4780;p123"/>
          <p:cNvGrpSpPr/>
          <p:nvPr/>
        </p:nvGrpSpPr>
        <p:grpSpPr>
          <a:xfrm>
            <a:off x="609548" y="6997233"/>
            <a:ext cx="6067586" cy="307777"/>
            <a:chOff x="554127" y="318888"/>
            <a:chExt cx="6067586" cy="307777"/>
          </a:xfrm>
        </p:grpSpPr>
        <p:sp>
          <p:nvSpPr>
            <p:cNvPr id="4781" name="Google Shape;4781;p123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4782" name="Google Shape;4782;p1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83" name="Google Shape;4783;p123"/>
          <p:cNvGrpSpPr/>
          <p:nvPr/>
        </p:nvGrpSpPr>
        <p:grpSpPr>
          <a:xfrm>
            <a:off x="162987" y="7666847"/>
            <a:ext cx="6532023" cy="1094778"/>
            <a:chOff x="162987" y="7069947"/>
            <a:chExt cx="6532023" cy="1094778"/>
          </a:xfrm>
        </p:grpSpPr>
        <p:pic>
          <p:nvPicPr>
            <p:cNvPr id="4784" name="Google Shape;4784;p1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87" y="7069947"/>
              <a:ext cx="6532023" cy="1094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85" name="Google Shape;4785;p123"/>
            <p:cNvSpPr/>
            <p:nvPr/>
          </p:nvSpPr>
          <p:spPr>
            <a:xfrm>
              <a:off x="180866" y="7617337"/>
              <a:ext cx="34814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6" name="Google Shape;4786;p123"/>
            <p:cNvSpPr/>
            <p:nvPr/>
          </p:nvSpPr>
          <p:spPr>
            <a:xfrm>
              <a:off x="4510088" y="7617337"/>
              <a:ext cx="2184922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87" name="Google Shape;4787;p123"/>
          <p:cNvGrpSpPr/>
          <p:nvPr/>
        </p:nvGrpSpPr>
        <p:grpSpPr>
          <a:xfrm>
            <a:off x="162985" y="2376246"/>
            <a:ext cx="6532023" cy="2173971"/>
            <a:chOff x="162985" y="2376246"/>
            <a:chExt cx="6532023" cy="2173971"/>
          </a:xfrm>
        </p:grpSpPr>
        <p:pic>
          <p:nvPicPr>
            <p:cNvPr id="4788" name="Google Shape;4788;p1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985" y="2376246"/>
              <a:ext cx="6532023" cy="21312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89" name="Google Shape;4789;p123"/>
            <p:cNvSpPr/>
            <p:nvPr/>
          </p:nvSpPr>
          <p:spPr>
            <a:xfrm>
              <a:off x="162985" y="3705589"/>
              <a:ext cx="6532023" cy="84462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0" name="Google Shape;4790;p123"/>
            <p:cNvSpPr/>
            <p:nvPr/>
          </p:nvSpPr>
          <p:spPr>
            <a:xfrm>
              <a:off x="485772" y="3292309"/>
              <a:ext cx="5853113" cy="21431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4" name="Shape 4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5" name="Google Shape;4795;p124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796" name="Google Shape;4796;p1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7" name="Google Shape;4797;p124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798" name="Google Shape;4798;p124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Lucas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99" name="Google Shape;4799;p124"/>
          <p:cNvGrpSpPr/>
          <p:nvPr/>
        </p:nvGrpSpPr>
        <p:grpSpPr>
          <a:xfrm>
            <a:off x="180865" y="864455"/>
            <a:ext cx="6121344" cy="1705944"/>
            <a:chOff x="180865" y="864455"/>
            <a:chExt cx="6121344" cy="1705944"/>
          </a:xfrm>
        </p:grpSpPr>
        <p:pic>
          <p:nvPicPr>
            <p:cNvPr descr="Estetoscópio" id="4800" name="Google Shape;4800;p1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1" name="Google Shape;4801;p124"/>
            <p:cNvSpPr txBox="1"/>
            <p:nvPr/>
          </p:nvSpPr>
          <p:spPr>
            <a:xfrm>
              <a:off x="541371" y="877628"/>
              <a:ext cx="5760838" cy="16927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TODAS perguntas em todos os campos.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TITULAR –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 refere ao titular do plano (funcionário da empresa).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DEPENDENTES – </a:t>
              </a:r>
              <a:r>
                <a:rPr i="0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Cônjuge ou companheiro(a) e filhos(as) solteiros até 24 anos.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Exemplo: Funcionário + Cônjuge + Filho</a:t>
              </a:r>
              <a:b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perguntas para: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Titular</a:t>
              </a:r>
              <a: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+ 1 + 2</a:t>
              </a:r>
              <a:endParaRPr/>
            </a:p>
          </p:txBody>
        </p:sp>
        <p:pic>
          <p:nvPicPr>
            <p:cNvPr descr="Marca de seleção" id="4802" name="Google Shape;4802;p1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69832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803" name="Google Shape;4803;p1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804" name="Google Shape;4804;p1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51553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5" name="Google Shape;4805;p124"/>
          <p:cNvGrpSpPr/>
          <p:nvPr/>
        </p:nvGrpSpPr>
        <p:grpSpPr>
          <a:xfrm>
            <a:off x="162988" y="2711455"/>
            <a:ext cx="6532023" cy="6161173"/>
            <a:chOff x="162988" y="2711455"/>
            <a:chExt cx="6532023" cy="6161173"/>
          </a:xfrm>
        </p:grpSpPr>
        <p:pic>
          <p:nvPicPr>
            <p:cNvPr id="4806" name="Google Shape;4806;p1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8" y="2711455"/>
              <a:ext cx="6532023" cy="61611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7" name="Google Shape;4807;p124"/>
            <p:cNvSpPr/>
            <p:nvPr/>
          </p:nvSpPr>
          <p:spPr>
            <a:xfrm>
              <a:off x="5111262" y="5698511"/>
              <a:ext cx="1583749" cy="317411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8" name="Google Shape;4808;p124"/>
            <p:cNvSpPr/>
            <p:nvPr/>
          </p:nvSpPr>
          <p:spPr>
            <a:xfrm>
              <a:off x="162988" y="5402178"/>
              <a:ext cx="6532023" cy="29633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2" name="Shape 4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" name="Google Shape;4813;p125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814" name="Google Shape;4814;p1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5" name="Google Shape;4815;p125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816" name="Google Shape;4816;p125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Lucas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17" name="Google Shape;4817;p125"/>
          <p:cNvGrpSpPr/>
          <p:nvPr/>
        </p:nvGrpSpPr>
        <p:grpSpPr>
          <a:xfrm>
            <a:off x="180865" y="902552"/>
            <a:ext cx="6496269" cy="822592"/>
            <a:chOff x="180865" y="902552"/>
            <a:chExt cx="6496269" cy="822592"/>
          </a:xfrm>
        </p:grpSpPr>
        <p:sp>
          <p:nvSpPr>
            <p:cNvPr id="4818" name="Google Shape;4818;p125"/>
            <p:cNvSpPr txBox="1"/>
            <p:nvPr/>
          </p:nvSpPr>
          <p:spPr>
            <a:xfrm>
              <a:off x="554127" y="955703"/>
              <a:ext cx="6123007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da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Continuar respondendo TODAS as perguntas.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4819" name="Google Shape;4819;p1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90255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820" name="Google Shape;4820;p1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459897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21" name="Google Shape;4821;p125"/>
          <p:cNvGrpSpPr/>
          <p:nvPr/>
        </p:nvGrpSpPr>
        <p:grpSpPr>
          <a:xfrm>
            <a:off x="554127" y="3031772"/>
            <a:ext cx="5023777" cy="677108"/>
            <a:chOff x="565983" y="599464"/>
            <a:chExt cx="5023777" cy="677108"/>
          </a:xfrm>
        </p:grpSpPr>
        <p:sp>
          <p:nvSpPr>
            <p:cNvPr id="4822" name="Google Shape;4822;p125"/>
            <p:cNvSpPr txBox="1"/>
            <p:nvPr/>
          </p:nvSpPr>
          <p:spPr>
            <a:xfrm>
              <a:off x="565983" y="599464"/>
              <a:ext cx="5023777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Item se refere ao número da pergunta no formulário acima.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cônjuge responda “sim” para a pergunta abaixo:</a:t>
              </a:r>
              <a:endParaRPr/>
            </a:p>
          </p:txBody>
        </p:sp>
        <p:pic>
          <p:nvPicPr>
            <p:cNvPr descr="Marca de seleção" id="4823" name="Google Shape;4823;p1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1899" y="638008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24" name="Google Shape;4824;p125"/>
          <p:cNvGrpSpPr/>
          <p:nvPr/>
        </p:nvGrpSpPr>
        <p:grpSpPr>
          <a:xfrm>
            <a:off x="554127" y="5306597"/>
            <a:ext cx="5351373" cy="492443"/>
            <a:chOff x="576890" y="2305177"/>
            <a:chExt cx="5351373" cy="492443"/>
          </a:xfrm>
        </p:grpSpPr>
        <p:sp>
          <p:nvSpPr>
            <p:cNvPr id="4825" name="Google Shape;4825;p125"/>
            <p:cNvSpPr txBox="1"/>
            <p:nvPr/>
          </p:nvSpPr>
          <p:spPr>
            <a:xfrm>
              <a:off x="830837" y="2305177"/>
              <a:ext cx="509742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Anexar um relatório médico com as informações da patologia.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assinar.</a:t>
              </a:r>
              <a:endParaRPr/>
            </a:p>
          </p:txBody>
        </p:sp>
        <p:pic>
          <p:nvPicPr>
            <p:cNvPr descr="Marca de seleção" id="4826" name="Google Shape;4826;p1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2326031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27" name="Google Shape;4827;p125"/>
          <p:cNvGrpSpPr/>
          <p:nvPr/>
        </p:nvGrpSpPr>
        <p:grpSpPr>
          <a:xfrm>
            <a:off x="162988" y="1941362"/>
            <a:ext cx="6532023" cy="772767"/>
            <a:chOff x="162988" y="1829170"/>
            <a:chExt cx="6532023" cy="772767"/>
          </a:xfrm>
        </p:grpSpPr>
        <p:pic>
          <p:nvPicPr>
            <p:cNvPr id="4828" name="Google Shape;4828;p1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8" y="1837336"/>
              <a:ext cx="6532023" cy="764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9" name="Google Shape;4829;p125"/>
            <p:cNvSpPr/>
            <p:nvPr/>
          </p:nvSpPr>
          <p:spPr>
            <a:xfrm>
              <a:off x="5093385" y="1829170"/>
              <a:ext cx="1583749" cy="48051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0" name="Google Shape;4830;p125"/>
            <p:cNvSpPr/>
            <p:nvPr/>
          </p:nvSpPr>
          <p:spPr>
            <a:xfrm>
              <a:off x="440423" y="2304801"/>
              <a:ext cx="6236711" cy="29713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31" name="Google Shape;4831;p1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988" y="3759181"/>
            <a:ext cx="6532023" cy="4074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2" name="Google Shape;4832;p125"/>
          <p:cNvGrpSpPr/>
          <p:nvPr/>
        </p:nvGrpSpPr>
        <p:grpSpPr>
          <a:xfrm>
            <a:off x="162988" y="4478332"/>
            <a:ext cx="6532023" cy="599836"/>
            <a:chOff x="162988" y="4503732"/>
            <a:chExt cx="6532023" cy="599836"/>
          </a:xfrm>
        </p:grpSpPr>
        <p:pic>
          <p:nvPicPr>
            <p:cNvPr id="4833" name="Google Shape;4833;p1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988" y="4503732"/>
              <a:ext cx="6532023" cy="56205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34" name="Google Shape;4834;p125"/>
            <p:cNvGrpSpPr/>
            <p:nvPr/>
          </p:nvGrpSpPr>
          <p:grpSpPr>
            <a:xfrm>
              <a:off x="538029" y="4903512"/>
              <a:ext cx="5176971" cy="200056"/>
              <a:chOff x="538029" y="4903512"/>
              <a:chExt cx="5176971" cy="200056"/>
            </a:xfrm>
          </p:grpSpPr>
          <p:sp>
            <p:nvSpPr>
              <p:cNvPr id="4835" name="Google Shape;4835;p125"/>
              <p:cNvSpPr txBox="1"/>
              <p:nvPr/>
            </p:nvSpPr>
            <p:spPr>
              <a:xfrm>
                <a:off x="538029" y="4903513"/>
                <a:ext cx="286144" cy="200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rgbClr val="31384D"/>
                    </a:solidFill>
                    <a:highlight>
                      <a:srgbClr val="F5E266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17</a:t>
                </a:r>
                <a:endParaRPr/>
              </a:p>
            </p:txBody>
          </p:sp>
          <p:sp>
            <p:nvSpPr>
              <p:cNvPr id="4836" name="Google Shape;4836;p125"/>
              <p:cNvSpPr txBox="1"/>
              <p:nvPr/>
            </p:nvSpPr>
            <p:spPr>
              <a:xfrm>
                <a:off x="2439987" y="4911403"/>
                <a:ext cx="3275013" cy="1769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550">
                    <a:solidFill>
                      <a:srgbClr val="31384D"/>
                    </a:solidFill>
                    <a:highlight>
                      <a:srgbClr val="F5E266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 Miopia 3,25 esquerdo e direito. Uso de lentes de contato trocados diariamente. Miopia desde os 14 anos</a:t>
                </a:r>
                <a:endParaRPr/>
              </a:p>
            </p:txBody>
          </p:sp>
          <p:sp>
            <p:nvSpPr>
              <p:cNvPr id="4837" name="Google Shape;4837;p125"/>
              <p:cNvSpPr txBox="1"/>
              <p:nvPr/>
            </p:nvSpPr>
            <p:spPr>
              <a:xfrm>
                <a:off x="1615944" y="4903512"/>
                <a:ext cx="596097" cy="200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rgbClr val="31384D"/>
                    </a:solidFill>
                    <a:highlight>
                      <a:srgbClr val="F5E266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1 - Cônjuge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38" name="Google Shape;4838;p125"/>
          <p:cNvGrpSpPr/>
          <p:nvPr/>
        </p:nvGrpSpPr>
        <p:grpSpPr>
          <a:xfrm>
            <a:off x="180865" y="6002069"/>
            <a:ext cx="6499712" cy="2695617"/>
            <a:chOff x="180865" y="6002069"/>
            <a:chExt cx="6499712" cy="2695617"/>
          </a:xfrm>
        </p:grpSpPr>
        <p:pic>
          <p:nvPicPr>
            <p:cNvPr id="4839" name="Google Shape;4839;p1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80865" y="6002069"/>
              <a:ext cx="6499712" cy="26956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40" name="Google Shape;4840;p125"/>
            <p:cNvGrpSpPr/>
            <p:nvPr/>
          </p:nvGrpSpPr>
          <p:grpSpPr>
            <a:xfrm>
              <a:off x="540907" y="6397742"/>
              <a:ext cx="5176971" cy="200056"/>
              <a:chOff x="538029" y="4903512"/>
              <a:chExt cx="5176971" cy="200056"/>
            </a:xfrm>
          </p:grpSpPr>
          <p:sp>
            <p:nvSpPr>
              <p:cNvPr id="4841" name="Google Shape;4841;p125"/>
              <p:cNvSpPr txBox="1"/>
              <p:nvPr/>
            </p:nvSpPr>
            <p:spPr>
              <a:xfrm>
                <a:off x="538029" y="4903513"/>
                <a:ext cx="286144" cy="200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17</a:t>
                </a:r>
                <a:endParaRPr/>
              </a:p>
            </p:txBody>
          </p:sp>
          <p:sp>
            <p:nvSpPr>
              <p:cNvPr id="4842" name="Google Shape;4842;p125"/>
              <p:cNvSpPr txBox="1"/>
              <p:nvPr/>
            </p:nvSpPr>
            <p:spPr>
              <a:xfrm>
                <a:off x="2439987" y="4911403"/>
                <a:ext cx="3275013" cy="1769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55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Miopia 3,25 esquerdo e direito. Uso de lentes de contato trocados diariamente. Miopia desde os 14 anos</a:t>
                </a:r>
                <a:endParaRPr/>
              </a:p>
            </p:txBody>
          </p:sp>
          <p:sp>
            <p:nvSpPr>
              <p:cNvPr id="4843" name="Google Shape;4843;p125"/>
              <p:cNvSpPr txBox="1"/>
              <p:nvPr/>
            </p:nvSpPr>
            <p:spPr>
              <a:xfrm>
                <a:off x="1615944" y="4903512"/>
                <a:ext cx="596097" cy="200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1 - Cônjuge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44" name="Google Shape;4844;p125"/>
            <p:cNvSpPr/>
            <p:nvPr/>
          </p:nvSpPr>
          <p:spPr>
            <a:xfrm>
              <a:off x="187433" y="6197506"/>
              <a:ext cx="6489701" cy="94624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5" name="Google Shape;4845;p125"/>
            <p:cNvSpPr/>
            <p:nvPr/>
          </p:nvSpPr>
          <p:spPr>
            <a:xfrm>
              <a:off x="184149" y="8233834"/>
              <a:ext cx="1657352" cy="45538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6" name="Google Shape;4846;p125"/>
            <p:cNvSpPr/>
            <p:nvPr/>
          </p:nvSpPr>
          <p:spPr>
            <a:xfrm>
              <a:off x="1841500" y="8233834"/>
              <a:ext cx="3073399" cy="45538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0" name="Shape 4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1" name="Google Shape;4851;p126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852" name="Google Shape;4852;p1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3" name="Google Shape;4853;p126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854" name="Google Shape;4854;p126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Lucas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55" name="Google Shape;4855;p126"/>
          <p:cNvGrpSpPr/>
          <p:nvPr/>
        </p:nvGrpSpPr>
        <p:grpSpPr>
          <a:xfrm>
            <a:off x="180865" y="805487"/>
            <a:ext cx="6026504" cy="1161147"/>
            <a:chOff x="180865" y="265737"/>
            <a:chExt cx="6026504" cy="1161147"/>
          </a:xfrm>
        </p:grpSpPr>
        <p:sp>
          <p:nvSpPr>
            <p:cNvPr id="4856" name="Google Shape;4856;p126"/>
            <p:cNvSpPr txBox="1"/>
            <p:nvPr/>
          </p:nvSpPr>
          <p:spPr>
            <a:xfrm>
              <a:off x="554127" y="318888"/>
              <a:ext cx="5653242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Carta de orientação ao beneficiário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 e rubricar.</a:t>
              </a:r>
              <a:endParaRPr/>
            </a:p>
          </p:txBody>
        </p:sp>
        <p:pic>
          <p:nvPicPr>
            <p:cNvPr descr="Estetoscópio" id="4857" name="Google Shape;4857;p1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858" name="Google Shape;4858;p1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9548" y="787522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59" name="Google Shape;4859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2001" y="2162133"/>
            <a:ext cx="4697494" cy="64676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60" name="Google Shape;4860;p126"/>
          <p:cNvGrpSpPr/>
          <p:nvPr/>
        </p:nvGrpSpPr>
        <p:grpSpPr>
          <a:xfrm>
            <a:off x="5804823" y="7926964"/>
            <a:ext cx="941808" cy="1012753"/>
            <a:chOff x="5804823" y="7926964"/>
            <a:chExt cx="941808" cy="1012753"/>
          </a:xfrm>
        </p:grpSpPr>
        <p:sp>
          <p:nvSpPr>
            <p:cNvPr id="4861" name="Google Shape;4861;p126"/>
            <p:cNvSpPr/>
            <p:nvPr/>
          </p:nvSpPr>
          <p:spPr>
            <a:xfrm>
              <a:off x="5888786" y="7926964"/>
              <a:ext cx="734752" cy="64342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2" name="Google Shape;4862;p126"/>
            <p:cNvSpPr txBox="1"/>
            <p:nvPr/>
          </p:nvSpPr>
          <p:spPr>
            <a:xfrm>
              <a:off x="5804823" y="8570385"/>
              <a:ext cx="9418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Rubrica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6" name="Shape 4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7" name="Google Shape;4867;p127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868" name="Google Shape;4868;p1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9" name="Google Shape;4869;p127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870" name="Google Shape;4870;p127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Lucas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71" name="Google Shape;4871;p127"/>
          <p:cNvGrpSpPr/>
          <p:nvPr/>
        </p:nvGrpSpPr>
        <p:grpSpPr>
          <a:xfrm>
            <a:off x="180865" y="805487"/>
            <a:ext cx="6026504" cy="1161147"/>
            <a:chOff x="180865" y="265737"/>
            <a:chExt cx="6026504" cy="1161147"/>
          </a:xfrm>
        </p:grpSpPr>
        <p:sp>
          <p:nvSpPr>
            <p:cNvPr id="4872" name="Google Shape;4872;p127"/>
            <p:cNvSpPr txBox="1"/>
            <p:nvPr/>
          </p:nvSpPr>
          <p:spPr>
            <a:xfrm>
              <a:off x="554127" y="318888"/>
              <a:ext cx="5653242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Carta de orientação ao beneficiário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Data”, nome, CPF e assinar no campo “Beneficiário”</a:t>
              </a:r>
              <a:endParaRPr/>
            </a:p>
          </p:txBody>
        </p:sp>
        <p:pic>
          <p:nvPicPr>
            <p:cNvPr descr="Estetoscópio" id="4873" name="Google Shape;4873;p1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874" name="Google Shape;4874;p1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9548" y="78925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75" name="Google Shape;4875;p127"/>
          <p:cNvGrpSpPr/>
          <p:nvPr/>
        </p:nvGrpSpPr>
        <p:grpSpPr>
          <a:xfrm>
            <a:off x="1108470" y="2065883"/>
            <a:ext cx="4641059" cy="6803468"/>
            <a:chOff x="1108470" y="2065883"/>
            <a:chExt cx="4641059" cy="6803468"/>
          </a:xfrm>
        </p:grpSpPr>
        <p:pic>
          <p:nvPicPr>
            <p:cNvPr id="4876" name="Google Shape;4876;p1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08470" y="2065883"/>
              <a:ext cx="4641059" cy="68034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77" name="Google Shape;4877;p127"/>
            <p:cNvSpPr/>
            <p:nvPr/>
          </p:nvSpPr>
          <p:spPr>
            <a:xfrm>
              <a:off x="1108470" y="5802922"/>
              <a:ext cx="3059084" cy="12016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0" name="Google Shape;2100;p13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101" name="Google Shape;2101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2" name="Google Shape;2102;p13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2103" name="Google Shape;2103;p13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Ameplan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4" name="Google Shape;2104;p13"/>
          <p:cNvGrpSpPr/>
          <p:nvPr/>
        </p:nvGrpSpPr>
        <p:grpSpPr>
          <a:xfrm>
            <a:off x="941921" y="1935340"/>
            <a:ext cx="4974158" cy="6881478"/>
            <a:chOff x="833968" y="1698249"/>
            <a:chExt cx="5190065" cy="7180173"/>
          </a:xfrm>
        </p:grpSpPr>
        <p:pic>
          <p:nvPicPr>
            <p:cNvPr id="2105" name="Google Shape;2105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85190" y="1698249"/>
              <a:ext cx="5087620" cy="3092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6" name="Google Shape;2106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85190" y="4790612"/>
              <a:ext cx="5087620" cy="3315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7" name="Google Shape;2107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85190" y="8105622"/>
              <a:ext cx="5087620" cy="7162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8" name="Google Shape;2108;p13"/>
            <p:cNvSpPr/>
            <p:nvPr/>
          </p:nvSpPr>
          <p:spPr>
            <a:xfrm>
              <a:off x="4006646" y="8170536"/>
              <a:ext cx="2017387" cy="70788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833968" y="8105622"/>
              <a:ext cx="3121455" cy="77280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4508863" y="3786189"/>
              <a:ext cx="668384" cy="15661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11" name="Google Shape;2111;p13"/>
          <p:cNvGrpSpPr/>
          <p:nvPr/>
        </p:nvGrpSpPr>
        <p:grpSpPr>
          <a:xfrm>
            <a:off x="180865" y="900737"/>
            <a:ext cx="6026504" cy="945703"/>
            <a:chOff x="180865" y="900737"/>
            <a:chExt cx="6026504" cy="945703"/>
          </a:xfrm>
        </p:grpSpPr>
        <p:sp>
          <p:nvSpPr>
            <p:cNvPr id="2112" name="Google Shape;2112;p13"/>
            <p:cNvSpPr txBox="1"/>
            <p:nvPr/>
          </p:nvSpPr>
          <p:spPr>
            <a:xfrm>
              <a:off x="554127" y="953888"/>
              <a:ext cx="5653242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Continuação - Termo de Opção de Continuidade ao Plano de Assistência Médica.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e assinar “Condições para Obtenção e Manutenção do Benefício”</a:t>
              </a:r>
              <a:endParaRPr/>
            </a:p>
          </p:txBody>
        </p:sp>
        <p:pic>
          <p:nvPicPr>
            <p:cNvPr descr="Estetoscópio" id="2113" name="Google Shape;2113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0865" y="900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114" name="Google Shape;2114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6890" y="1407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1" name="Shape 4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2" name="Google Shape;4882;p128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883" name="Google Shape;4883;p1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4" name="Google Shape;4884;p128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885" name="Google Shape;4885;p128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Lucas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86" name="Google Shape;4886;p128"/>
          <p:cNvGrpSpPr/>
          <p:nvPr/>
        </p:nvGrpSpPr>
        <p:grpSpPr>
          <a:xfrm>
            <a:off x="180865" y="805487"/>
            <a:ext cx="6514146" cy="1345813"/>
            <a:chOff x="180865" y="265737"/>
            <a:chExt cx="6514146" cy="1345813"/>
          </a:xfrm>
        </p:grpSpPr>
        <p:sp>
          <p:nvSpPr>
            <p:cNvPr id="4887" name="Google Shape;4887;p128"/>
            <p:cNvSpPr txBox="1"/>
            <p:nvPr/>
          </p:nvSpPr>
          <p:spPr>
            <a:xfrm>
              <a:off x="554126" y="318888"/>
              <a:ext cx="6140885" cy="1292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Declaração de União Estável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Carta de orientação ao beneficiário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marcados, “Local e Data”, assinar nos campos “1° Declarante” e “2° Declarante” e pedir para duas pessoas preencherem e assinarem no campo “Testemunhas”.</a:t>
              </a:r>
              <a:endParaRPr/>
            </a:p>
          </p:txBody>
        </p:sp>
        <p:pic>
          <p:nvPicPr>
            <p:cNvPr descr="Estetoscópio" id="4888" name="Google Shape;4888;p1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889" name="Google Shape;4889;p1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9548" y="78925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90" name="Google Shape;4890;p128"/>
          <p:cNvGrpSpPr/>
          <p:nvPr/>
        </p:nvGrpSpPr>
        <p:grpSpPr>
          <a:xfrm>
            <a:off x="1080676" y="2312917"/>
            <a:ext cx="4696647" cy="6500492"/>
            <a:chOff x="1080676" y="2389117"/>
            <a:chExt cx="4696647" cy="6500492"/>
          </a:xfrm>
        </p:grpSpPr>
        <p:pic>
          <p:nvPicPr>
            <p:cNvPr id="4891" name="Google Shape;4891;p1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80676" y="2389117"/>
              <a:ext cx="4696647" cy="6500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2" name="Google Shape;4892;p128"/>
            <p:cNvSpPr/>
            <p:nvPr/>
          </p:nvSpPr>
          <p:spPr>
            <a:xfrm>
              <a:off x="1182697" y="3345472"/>
              <a:ext cx="4477875" cy="253825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3" name="Google Shape;4893;p128"/>
            <p:cNvSpPr/>
            <p:nvPr/>
          </p:nvSpPr>
          <p:spPr>
            <a:xfrm>
              <a:off x="1981199" y="6121545"/>
              <a:ext cx="2895601" cy="27925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4" name="Google Shape;4894;p128"/>
            <p:cNvSpPr/>
            <p:nvPr/>
          </p:nvSpPr>
          <p:spPr>
            <a:xfrm>
              <a:off x="1237594" y="6498988"/>
              <a:ext cx="2238703" cy="43073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5" name="Google Shape;4895;p128"/>
            <p:cNvSpPr/>
            <p:nvPr/>
          </p:nvSpPr>
          <p:spPr>
            <a:xfrm>
              <a:off x="1237593" y="7015848"/>
              <a:ext cx="2238703" cy="43073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6" name="Google Shape;4896;p128"/>
            <p:cNvSpPr/>
            <p:nvPr/>
          </p:nvSpPr>
          <p:spPr>
            <a:xfrm>
              <a:off x="1237592" y="7846472"/>
              <a:ext cx="1739463" cy="99535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7" name="Google Shape;4897;p128"/>
            <p:cNvSpPr/>
            <p:nvPr/>
          </p:nvSpPr>
          <p:spPr>
            <a:xfrm>
              <a:off x="3111061" y="7846472"/>
              <a:ext cx="1739463" cy="99535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1" name="Shape 4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2" name="Google Shape;4902;p129"/>
          <p:cNvGrpSpPr/>
          <p:nvPr/>
        </p:nvGrpSpPr>
        <p:grpSpPr>
          <a:xfrm>
            <a:off x="146867" y="1177086"/>
            <a:ext cx="6564266" cy="3048868"/>
            <a:chOff x="146867" y="1329486"/>
            <a:chExt cx="6564266" cy="3048868"/>
          </a:xfrm>
        </p:grpSpPr>
        <p:sp>
          <p:nvSpPr>
            <p:cNvPr id="4903" name="Google Shape;4903;p129"/>
            <p:cNvSpPr txBox="1"/>
            <p:nvPr/>
          </p:nvSpPr>
          <p:spPr>
            <a:xfrm>
              <a:off x="575551" y="1362144"/>
              <a:ext cx="6135582" cy="3016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Exclusões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1" i="0" sz="12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200"/>
                <a:buFont typeface="Calibri"/>
                <a:buNone/>
              </a:pPr>
              <a:r>
                <a:rPr b="0" i="0" lang="pt-BR" sz="12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No caso de demissão é necessário o envio da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cópia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da rescisão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 termo de opção de continuidade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400"/>
                <a:buFont typeface="Calibri"/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 caso de óbito enviar cópia da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certidão de óbito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400"/>
                <a:buFont typeface="Calibri"/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 caso em que o colaborador decide romper com o contrato, se faz necessário a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TOTAL plano de saúde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ou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de DEPENDENTES plano de saúde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, para cancelamento o mesmo deverá ter cumprido o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prazo de permanência mínima de 12 meses e 6 meses sem utilização ou conforme contrato vigente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pic>
          <p:nvPicPr>
            <p:cNvPr descr="Marca de seleção" id="4904" name="Google Shape;4904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5059" y="213763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905" name="Google Shape;4905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5058" y="275985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906" name="Google Shape;4906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5057" y="3196583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4907" name="Google Shape;4907;p1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867" y="13294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08" name="Google Shape;4908;p129"/>
          <p:cNvSpPr txBox="1"/>
          <p:nvPr/>
        </p:nvSpPr>
        <p:spPr>
          <a:xfrm>
            <a:off x="162988" y="313075"/>
            <a:ext cx="5087619" cy="748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Exclusões e Planos de Continuidade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– S. Lucas</a:t>
            </a:r>
            <a:endParaRPr/>
          </a:p>
        </p:txBody>
      </p:sp>
      <p:grpSp>
        <p:nvGrpSpPr>
          <p:cNvPr id="4909" name="Google Shape;4909;p129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4910" name="Google Shape;4910;p1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1" name="Google Shape;4911;p129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4912" name="Google Shape;4912;p129"/>
          <p:cNvGrpSpPr/>
          <p:nvPr/>
        </p:nvGrpSpPr>
        <p:grpSpPr>
          <a:xfrm>
            <a:off x="146687" y="4518548"/>
            <a:ext cx="6564536" cy="4153781"/>
            <a:chOff x="146687" y="4582048"/>
            <a:chExt cx="6564536" cy="4153781"/>
          </a:xfrm>
        </p:grpSpPr>
        <p:sp>
          <p:nvSpPr>
            <p:cNvPr id="4913" name="Google Shape;4913;p129"/>
            <p:cNvSpPr txBox="1"/>
            <p:nvPr/>
          </p:nvSpPr>
          <p:spPr>
            <a:xfrm>
              <a:off x="575460" y="4611623"/>
              <a:ext cx="6135763" cy="4124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Planos de continuidade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opte pela continuidade no plano ele deverá enviar as documentações necessárias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30 dias da data de demissão.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Termo de opção de continuidade 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Rescisão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dados, registro e baixa)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Três últimos holerites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 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não opte pela continuidade no plano deverá assinar o termo de opção e o RH reter as carteirinhas no momento da demissão.</a:t>
              </a:r>
              <a:endParaRPr/>
            </a:p>
          </p:txBody>
        </p:sp>
        <p:pic>
          <p:nvPicPr>
            <p:cNvPr descr="Marca de seleção" id="4914" name="Google Shape;4914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81" y="508670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915" name="Google Shape;4915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80" y="618474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916" name="Google Shape;4916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80" y="660456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917" name="Google Shape;4917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80" y="682047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918" name="Google Shape;4918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80" y="703900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919" name="Google Shape;4919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79" y="725306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4920" name="Google Shape;4920;p1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687" y="4582048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921" name="Google Shape;4921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76" y="638668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922" name="Google Shape;4922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8284" y="790104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6" name="Shape 4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7" name="Google Shape;4927;p130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928" name="Google Shape;4928;p1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29" name="Google Shape;4929;p130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930" name="Google Shape;4930;p130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Lucas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31" name="Google Shape;4931;p130"/>
          <p:cNvGrpSpPr/>
          <p:nvPr/>
        </p:nvGrpSpPr>
        <p:grpSpPr>
          <a:xfrm>
            <a:off x="180865" y="964237"/>
            <a:ext cx="6514146" cy="1191924"/>
            <a:chOff x="180865" y="265737"/>
            <a:chExt cx="6514146" cy="1191924"/>
          </a:xfrm>
        </p:grpSpPr>
        <p:sp>
          <p:nvSpPr>
            <p:cNvPr id="4932" name="Google Shape;4932;p130"/>
            <p:cNvSpPr txBox="1"/>
            <p:nvPr/>
          </p:nvSpPr>
          <p:spPr>
            <a:xfrm>
              <a:off x="554126" y="318888"/>
              <a:ext cx="6140885" cy="1138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Termo de opção de continuidade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4933" name="Google Shape;4933;p1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934" name="Google Shape;4934;p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35" name="Google Shape;4935;p130"/>
          <p:cNvGrpSpPr/>
          <p:nvPr/>
        </p:nvGrpSpPr>
        <p:grpSpPr>
          <a:xfrm>
            <a:off x="554129" y="4724448"/>
            <a:ext cx="6019960" cy="307777"/>
            <a:chOff x="654284" y="1306237"/>
            <a:chExt cx="5772669" cy="307777"/>
          </a:xfrm>
        </p:grpSpPr>
        <p:sp>
          <p:nvSpPr>
            <p:cNvPr id="4936" name="Google Shape;4936;p130"/>
            <p:cNvSpPr txBox="1"/>
            <p:nvPr/>
          </p:nvSpPr>
          <p:spPr>
            <a:xfrm>
              <a:off x="908231" y="1306237"/>
              <a:ext cx="551872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Preenchimento do campo “Dependente”</a:t>
              </a:r>
              <a:endParaRPr/>
            </a:p>
          </p:txBody>
        </p:sp>
        <p:pic>
          <p:nvPicPr>
            <p:cNvPr descr="Marca de seleção" id="4937" name="Google Shape;4937;p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3519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38" name="Google Shape;4938;p130"/>
          <p:cNvGrpSpPr/>
          <p:nvPr/>
        </p:nvGrpSpPr>
        <p:grpSpPr>
          <a:xfrm>
            <a:off x="162988" y="5134421"/>
            <a:ext cx="6557969" cy="842089"/>
            <a:chOff x="162988" y="5309681"/>
            <a:chExt cx="6557969" cy="842089"/>
          </a:xfrm>
        </p:grpSpPr>
        <p:pic>
          <p:nvPicPr>
            <p:cNvPr id="4939" name="Google Shape;4939;p1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8" y="5309681"/>
              <a:ext cx="6557969" cy="842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40" name="Google Shape;4940;p130"/>
            <p:cNvSpPr/>
            <p:nvPr/>
          </p:nvSpPr>
          <p:spPr>
            <a:xfrm>
              <a:off x="433136" y="5466346"/>
              <a:ext cx="6287821" cy="21307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1" name="Google Shape;4941;p130"/>
            <p:cNvSpPr/>
            <p:nvPr/>
          </p:nvSpPr>
          <p:spPr>
            <a:xfrm>
              <a:off x="433136" y="5682827"/>
              <a:ext cx="1050759" cy="21255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2" name="Google Shape;4942;p130"/>
            <p:cNvSpPr/>
            <p:nvPr/>
          </p:nvSpPr>
          <p:spPr>
            <a:xfrm>
              <a:off x="1483895" y="5680589"/>
              <a:ext cx="270148" cy="21255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3" name="Google Shape;4943;p130"/>
            <p:cNvSpPr/>
            <p:nvPr/>
          </p:nvSpPr>
          <p:spPr>
            <a:xfrm>
              <a:off x="1754042" y="5680589"/>
              <a:ext cx="1420958" cy="21255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4" name="Google Shape;4944;p130"/>
            <p:cNvSpPr/>
            <p:nvPr/>
          </p:nvSpPr>
          <p:spPr>
            <a:xfrm>
              <a:off x="3175666" y="5680589"/>
              <a:ext cx="1450475" cy="21255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5" name="Google Shape;4945;p130"/>
            <p:cNvSpPr/>
            <p:nvPr/>
          </p:nvSpPr>
          <p:spPr>
            <a:xfrm>
              <a:off x="4626141" y="5678263"/>
              <a:ext cx="2094816" cy="21255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6" name="Google Shape;4946;p130"/>
            <p:cNvSpPr/>
            <p:nvPr/>
          </p:nvSpPr>
          <p:spPr>
            <a:xfrm>
              <a:off x="965421" y="5897624"/>
              <a:ext cx="5755536" cy="25414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47" name="Google Shape;4947;p130"/>
          <p:cNvGrpSpPr/>
          <p:nvPr/>
        </p:nvGrpSpPr>
        <p:grpSpPr>
          <a:xfrm>
            <a:off x="131397" y="2305543"/>
            <a:ext cx="6595204" cy="2296937"/>
            <a:chOff x="131397" y="2305543"/>
            <a:chExt cx="6595204" cy="2296937"/>
          </a:xfrm>
        </p:grpSpPr>
        <p:pic>
          <p:nvPicPr>
            <p:cNvPr id="4948" name="Google Shape;4948;p1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1398" y="2305543"/>
              <a:ext cx="6595203" cy="22969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49" name="Google Shape;4949;p130"/>
            <p:cNvSpPr/>
            <p:nvPr/>
          </p:nvSpPr>
          <p:spPr>
            <a:xfrm>
              <a:off x="131398" y="3231173"/>
              <a:ext cx="6595203" cy="23592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0" name="Google Shape;4950;p130"/>
            <p:cNvSpPr/>
            <p:nvPr/>
          </p:nvSpPr>
          <p:spPr>
            <a:xfrm>
              <a:off x="131398" y="3467101"/>
              <a:ext cx="1059228" cy="2359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1" name="Google Shape;4951;p130"/>
            <p:cNvSpPr/>
            <p:nvPr/>
          </p:nvSpPr>
          <p:spPr>
            <a:xfrm>
              <a:off x="1190626" y="3467101"/>
              <a:ext cx="265641" cy="2359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2" name="Google Shape;4952;p130"/>
            <p:cNvSpPr/>
            <p:nvPr/>
          </p:nvSpPr>
          <p:spPr>
            <a:xfrm>
              <a:off x="1721203" y="3467101"/>
              <a:ext cx="1453797" cy="2359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3" name="Google Shape;4953;p130"/>
            <p:cNvSpPr/>
            <p:nvPr/>
          </p:nvSpPr>
          <p:spPr>
            <a:xfrm>
              <a:off x="131398" y="3703028"/>
              <a:ext cx="6589559" cy="21307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4" name="Google Shape;4954;p130"/>
            <p:cNvSpPr/>
            <p:nvPr/>
          </p:nvSpPr>
          <p:spPr>
            <a:xfrm>
              <a:off x="1159933" y="3916104"/>
              <a:ext cx="4919134" cy="2359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5" name="Google Shape;4955;p130"/>
            <p:cNvSpPr/>
            <p:nvPr/>
          </p:nvSpPr>
          <p:spPr>
            <a:xfrm>
              <a:off x="137043" y="3916105"/>
              <a:ext cx="1022890" cy="2359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6" name="Google Shape;4956;p130"/>
            <p:cNvSpPr/>
            <p:nvPr/>
          </p:nvSpPr>
          <p:spPr>
            <a:xfrm>
              <a:off x="6079067" y="3916543"/>
              <a:ext cx="641890" cy="2359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7" name="Google Shape;4957;p130"/>
            <p:cNvSpPr/>
            <p:nvPr/>
          </p:nvSpPr>
          <p:spPr>
            <a:xfrm>
              <a:off x="131398" y="4152030"/>
              <a:ext cx="2535601" cy="22102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8" name="Google Shape;4958;p130"/>
            <p:cNvSpPr/>
            <p:nvPr/>
          </p:nvSpPr>
          <p:spPr>
            <a:xfrm>
              <a:off x="2667000" y="4156788"/>
              <a:ext cx="2041072" cy="21627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9" name="Google Shape;4959;p130"/>
            <p:cNvSpPr/>
            <p:nvPr/>
          </p:nvSpPr>
          <p:spPr>
            <a:xfrm>
              <a:off x="4708072" y="4152030"/>
              <a:ext cx="494529" cy="21612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0" name="Google Shape;4960;p130"/>
            <p:cNvSpPr/>
            <p:nvPr/>
          </p:nvSpPr>
          <p:spPr>
            <a:xfrm>
              <a:off x="131397" y="4377535"/>
              <a:ext cx="6589560" cy="22450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1" name="Google Shape;4961;p130"/>
            <p:cNvSpPr/>
            <p:nvPr/>
          </p:nvSpPr>
          <p:spPr>
            <a:xfrm>
              <a:off x="5056936" y="2318217"/>
              <a:ext cx="305639" cy="51273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2" name="Google Shape;4962;p130"/>
            <p:cNvSpPr/>
            <p:nvPr/>
          </p:nvSpPr>
          <p:spPr>
            <a:xfrm>
              <a:off x="4608717" y="3465897"/>
              <a:ext cx="2112240" cy="23592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3" name="Google Shape;4963;p130"/>
          <p:cNvGrpSpPr/>
          <p:nvPr/>
        </p:nvGrpSpPr>
        <p:grpSpPr>
          <a:xfrm>
            <a:off x="554126" y="6093946"/>
            <a:ext cx="6019960" cy="276999"/>
            <a:chOff x="654284" y="1306237"/>
            <a:chExt cx="5772669" cy="276999"/>
          </a:xfrm>
        </p:grpSpPr>
        <p:sp>
          <p:nvSpPr>
            <p:cNvPr id="4964" name="Google Shape;4964;p130"/>
            <p:cNvSpPr txBox="1"/>
            <p:nvPr/>
          </p:nvSpPr>
          <p:spPr>
            <a:xfrm>
              <a:off x="908231" y="1306237"/>
              <a:ext cx="551872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tenha mais dependentes que vão permanecer no plano, preencher conforme acima</a:t>
              </a:r>
              <a:endParaRPr/>
            </a:p>
          </p:txBody>
        </p:sp>
        <p:pic>
          <p:nvPicPr>
            <p:cNvPr descr="Marca de seleção" id="4965" name="Google Shape;4965;p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32754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66" name="Google Shape;4966;p1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1397" y="6492866"/>
            <a:ext cx="6589560" cy="2362822"/>
          </a:xfrm>
          <a:prstGeom prst="rect">
            <a:avLst/>
          </a:prstGeom>
          <a:noFill/>
          <a:ln>
            <a:noFill/>
          </a:ln>
        </p:spPr>
      </p:pic>
      <p:sp>
        <p:nvSpPr>
          <p:cNvPr id="4967" name="Google Shape;4967;p130"/>
          <p:cNvSpPr/>
          <p:nvPr/>
        </p:nvSpPr>
        <p:spPr>
          <a:xfrm>
            <a:off x="131397" y="6480950"/>
            <a:ext cx="6589558" cy="2374738"/>
          </a:xfrm>
          <a:prstGeom prst="rect">
            <a:avLst/>
          </a:prstGeom>
          <a:noFill/>
          <a:ln cap="flat" cmpd="sng" w="28575">
            <a:solidFill>
              <a:srgbClr val="F5E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1" name="Shape 4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2" name="Google Shape;4972;p131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973" name="Google Shape;4973;p1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4" name="Google Shape;4974;p131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975" name="Google Shape;4975;p131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Lucas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76" name="Google Shape;4976;p131"/>
          <p:cNvGrpSpPr/>
          <p:nvPr/>
        </p:nvGrpSpPr>
        <p:grpSpPr>
          <a:xfrm>
            <a:off x="180865" y="964237"/>
            <a:ext cx="6514146" cy="1191924"/>
            <a:chOff x="180865" y="265737"/>
            <a:chExt cx="6514146" cy="1191924"/>
          </a:xfrm>
        </p:grpSpPr>
        <p:sp>
          <p:nvSpPr>
            <p:cNvPr id="4977" name="Google Shape;4977;p131"/>
            <p:cNvSpPr txBox="1"/>
            <p:nvPr/>
          </p:nvSpPr>
          <p:spPr>
            <a:xfrm>
              <a:off x="554126" y="318888"/>
              <a:ext cx="6140885" cy="1138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Continuação - Termo de opção de continuidade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4978" name="Google Shape;4978;p1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979" name="Google Shape;4979;p1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80" name="Google Shape;4980;p131"/>
          <p:cNvGrpSpPr/>
          <p:nvPr/>
        </p:nvGrpSpPr>
        <p:grpSpPr>
          <a:xfrm>
            <a:off x="162986" y="2311349"/>
            <a:ext cx="6532025" cy="1801965"/>
            <a:chOff x="162986" y="2311349"/>
            <a:chExt cx="6532025" cy="1801965"/>
          </a:xfrm>
        </p:grpSpPr>
        <p:pic>
          <p:nvPicPr>
            <p:cNvPr id="4981" name="Google Shape;4981;p1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6" y="2311349"/>
              <a:ext cx="6532023" cy="17950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82" name="Google Shape;4982;p131"/>
            <p:cNvSpPr/>
            <p:nvPr/>
          </p:nvSpPr>
          <p:spPr>
            <a:xfrm>
              <a:off x="162988" y="2318217"/>
              <a:ext cx="6532023" cy="45635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3" name="Google Shape;4983;p131"/>
            <p:cNvSpPr/>
            <p:nvPr/>
          </p:nvSpPr>
          <p:spPr>
            <a:xfrm>
              <a:off x="162987" y="2774576"/>
              <a:ext cx="6532023" cy="133873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84" name="Google Shape;4984;p131"/>
          <p:cNvGrpSpPr/>
          <p:nvPr/>
        </p:nvGrpSpPr>
        <p:grpSpPr>
          <a:xfrm>
            <a:off x="576890" y="4312017"/>
            <a:ext cx="6067586" cy="523220"/>
            <a:chOff x="554127" y="318888"/>
            <a:chExt cx="6067586" cy="523220"/>
          </a:xfrm>
        </p:grpSpPr>
        <p:sp>
          <p:nvSpPr>
            <p:cNvPr id="4985" name="Google Shape;4985;p131"/>
            <p:cNvSpPr txBox="1"/>
            <p:nvPr/>
          </p:nvSpPr>
          <p:spPr>
            <a:xfrm>
              <a:off x="554127" y="318888"/>
              <a:ext cx="60675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do titular ou responsável legal em caso de beneficiário menor de idade”.</a:t>
              </a:r>
              <a:endParaRPr/>
            </a:p>
          </p:txBody>
        </p:sp>
        <p:pic>
          <p:nvPicPr>
            <p:cNvPr descr="Marca de seleção" id="4986" name="Google Shape;4986;p1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87" name="Google Shape;4987;p131"/>
          <p:cNvGrpSpPr/>
          <p:nvPr/>
        </p:nvGrpSpPr>
        <p:grpSpPr>
          <a:xfrm>
            <a:off x="162985" y="5022968"/>
            <a:ext cx="6532023" cy="1948487"/>
            <a:chOff x="162985" y="4825311"/>
            <a:chExt cx="6532023" cy="1948487"/>
          </a:xfrm>
        </p:grpSpPr>
        <p:pic>
          <p:nvPicPr>
            <p:cNvPr id="4988" name="Google Shape;4988;p1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85" y="4825311"/>
              <a:ext cx="6532023" cy="1948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89" name="Google Shape;4989;p131"/>
            <p:cNvSpPr/>
            <p:nvPr/>
          </p:nvSpPr>
          <p:spPr>
            <a:xfrm>
              <a:off x="2500488" y="5796844"/>
              <a:ext cx="4176647" cy="90593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/>
            </a:p>
          </p:txBody>
        </p:sp>
        <p:sp>
          <p:nvSpPr>
            <p:cNvPr id="4990" name="Google Shape;4990;p131"/>
            <p:cNvSpPr/>
            <p:nvPr/>
          </p:nvSpPr>
          <p:spPr>
            <a:xfrm>
              <a:off x="180865" y="5796844"/>
              <a:ext cx="2319623" cy="90593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4" name="Shape 4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5" name="Google Shape;4995;p132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996" name="Google Shape;4996;p1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7" name="Google Shape;4997;p132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998" name="Google Shape;4998;p132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Lucas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99" name="Google Shape;4999;p132"/>
          <p:cNvGrpSpPr/>
          <p:nvPr/>
        </p:nvGrpSpPr>
        <p:grpSpPr>
          <a:xfrm>
            <a:off x="180865" y="964237"/>
            <a:ext cx="6514146" cy="1376590"/>
            <a:chOff x="180865" y="265737"/>
            <a:chExt cx="6514146" cy="1376590"/>
          </a:xfrm>
        </p:grpSpPr>
        <p:sp>
          <p:nvSpPr>
            <p:cNvPr id="5000" name="Google Shape;5000;p132"/>
            <p:cNvSpPr txBox="1"/>
            <p:nvPr/>
          </p:nvSpPr>
          <p:spPr>
            <a:xfrm>
              <a:off x="554126" y="318888"/>
              <a:ext cx="6140885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Continuação - Termo de opção de continuidade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do titular ou responsável legal em caso de beneficiário menor de idade”.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5001" name="Google Shape;5001;p1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002" name="Google Shape;5002;p1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03" name="Google Shape;5003;p132"/>
          <p:cNvGrpSpPr/>
          <p:nvPr/>
        </p:nvGrpSpPr>
        <p:grpSpPr>
          <a:xfrm>
            <a:off x="1116634" y="2331041"/>
            <a:ext cx="4624731" cy="6557571"/>
            <a:chOff x="1116634" y="2331041"/>
            <a:chExt cx="4624731" cy="6557571"/>
          </a:xfrm>
        </p:grpSpPr>
        <p:pic>
          <p:nvPicPr>
            <p:cNvPr id="5004" name="Google Shape;5004;p1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16634" y="2331041"/>
              <a:ext cx="4624731" cy="6557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5" name="Google Shape;5005;p132"/>
            <p:cNvSpPr/>
            <p:nvPr/>
          </p:nvSpPr>
          <p:spPr>
            <a:xfrm>
              <a:off x="2772508" y="8589816"/>
              <a:ext cx="2954215" cy="27478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/>
            </a:p>
          </p:txBody>
        </p:sp>
        <p:sp>
          <p:nvSpPr>
            <p:cNvPr id="5006" name="Google Shape;5006;p132"/>
            <p:cNvSpPr/>
            <p:nvPr/>
          </p:nvSpPr>
          <p:spPr>
            <a:xfrm>
              <a:off x="1116634" y="8589817"/>
              <a:ext cx="1655874" cy="27478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0" name="Shape 5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1" name="Google Shape;5011;p133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012" name="Google Shape;5012;p1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3" name="Google Shape;5013;p133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5014" name="Google Shape;5014;p133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Lucas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15" name="Google Shape;5015;p133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5016" name="Google Shape;5016;p1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7" name="Google Shape;5017;p133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TOTAL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5018" name="Google Shape;5018;p1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19" name="Google Shape;5019;p133"/>
          <p:cNvGrpSpPr/>
          <p:nvPr/>
        </p:nvGrpSpPr>
        <p:grpSpPr>
          <a:xfrm>
            <a:off x="628571" y="4035270"/>
            <a:ext cx="6067586" cy="677108"/>
            <a:chOff x="554127" y="318888"/>
            <a:chExt cx="6067586" cy="677108"/>
          </a:xfrm>
        </p:grpSpPr>
        <p:sp>
          <p:nvSpPr>
            <p:cNvPr id="5020" name="Google Shape;5020;p133"/>
            <p:cNvSpPr txBox="1"/>
            <p:nvPr/>
          </p:nvSpPr>
          <p:spPr>
            <a:xfrm>
              <a:off x="554127" y="318888"/>
              <a:ext cx="6067586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“Carta de cancelamento”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marcados.</a:t>
              </a:r>
              <a:endParaRPr/>
            </a:p>
          </p:txBody>
        </p:sp>
        <p:pic>
          <p:nvPicPr>
            <p:cNvPr descr="Marca de seleção" id="5021" name="Google Shape;5021;p1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22" name="Google Shape;5022;p133"/>
          <p:cNvGrpSpPr/>
          <p:nvPr/>
        </p:nvGrpSpPr>
        <p:grpSpPr>
          <a:xfrm>
            <a:off x="609548" y="6513707"/>
            <a:ext cx="6067586" cy="307777"/>
            <a:chOff x="554127" y="318888"/>
            <a:chExt cx="6067586" cy="307777"/>
          </a:xfrm>
        </p:grpSpPr>
        <p:sp>
          <p:nvSpPr>
            <p:cNvPr id="5023" name="Google Shape;5023;p133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5024" name="Google Shape;5024;p1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25" name="Google Shape;5025;p133"/>
          <p:cNvGrpSpPr/>
          <p:nvPr/>
        </p:nvGrpSpPr>
        <p:grpSpPr>
          <a:xfrm>
            <a:off x="84667" y="2332539"/>
            <a:ext cx="6688666" cy="1477036"/>
            <a:chOff x="84667" y="2332539"/>
            <a:chExt cx="6688666" cy="1477036"/>
          </a:xfrm>
        </p:grpSpPr>
        <p:pic>
          <p:nvPicPr>
            <p:cNvPr id="5026" name="Google Shape;5026;p1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667" y="2332539"/>
              <a:ext cx="6688666" cy="1446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7" name="Google Shape;5027;p133"/>
            <p:cNvSpPr/>
            <p:nvPr/>
          </p:nvSpPr>
          <p:spPr>
            <a:xfrm>
              <a:off x="84667" y="3249778"/>
              <a:ext cx="6688666" cy="55979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28" name="Google Shape;5028;p133"/>
          <p:cNvGrpSpPr/>
          <p:nvPr/>
        </p:nvGrpSpPr>
        <p:grpSpPr>
          <a:xfrm>
            <a:off x="84667" y="4891497"/>
            <a:ext cx="6688666" cy="1183933"/>
            <a:chOff x="84667" y="4891497"/>
            <a:chExt cx="6688666" cy="1183933"/>
          </a:xfrm>
        </p:grpSpPr>
        <p:pic>
          <p:nvPicPr>
            <p:cNvPr id="5029" name="Google Shape;5029;p1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667" y="4891497"/>
              <a:ext cx="6688666" cy="11839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0" name="Google Shape;5030;p133"/>
            <p:cNvSpPr/>
            <p:nvPr/>
          </p:nvSpPr>
          <p:spPr>
            <a:xfrm>
              <a:off x="84667" y="5329774"/>
              <a:ext cx="6688666" cy="74565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31" name="Google Shape;5031;p133"/>
          <p:cNvGrpSpPr/>
          <p:nvPr/>
        </p:nvGrpSpPr>
        <p:grpSpPr>
          <a:xfrm>
            <a:off x="84667" y="7080916"/>
            <a:ext cx="6688666" cy="1502150"/>
            <a:chOff x="84667" y="7080916"/>
            <a:chExt cx="6688666" cy="1502150"/>
          </a:xfrm>
        </p:grpSpPr>
        <p:pic>
          <p:nvPicPr>
            <p:cNvPr id="5032" name="Google Shape;5032;p1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667" y="7080916"/>
              <a:ext cx="6688666" cy="1494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3" name="Google Shape;5033;p133"/>
            <p:cNvSpPr/>
            <p:nvPr/>
          </p:nvSpPr>
          <p:spPr>
            <a:xfrm>
              <a:off x="84667" y="8027864"/>
              <a:ext cx="35776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4" name="Google Shape;5034;p133"/>
            <p:cNvSpPr/>
            <p:nvPr/>
          </p:nvSpPr>
          <p:spPr>
            <a:xfrm>
              <a:off x="4528038" y="8035678"/>
              <a:ext cx="2245295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8" name="Shape 5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9" name="Google Shape;5039;p134"/>
          <p:cNvGrpSpPr/>
          <p:nvPr/>
        </p:nvGrpSpPr>
        <p:grpSpPr>
          <a:xfrm>
            <a:off x="628571" y="4028641"/>
            <a:ext cx="6067586" cy="861774"/>
            <a:chOff x="554127" y="318888"/>
            <a:chExt cx="6067586" cy="861774"/>
          </a:xfrm>
        </p:grpSpPr>
        <p:sp>
          <p:nvSpPr>
            <p:cNvPr id="5040" name="Google Shape;5040;p134"/>
            <p:cNvSpPr txBox="1"/>
            <p:nvPr/>
          </p:nvSpPr>
          <p:spPr>
            <a:xfrm>
              <a:off x="554127" y="318888"/>
              <a:ext cx="6067586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“Carta de cancelamento”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 e dados de todos os dependentes que deverão ser excluídos.</a:t>
              </a:r>
              <a:endParaRPr/>
            </a:p>
          </p:txBody>
        </p:sp>
        <p:pic>
          <p:nvPicPr>
            <p:cNvPr descr="Marca de seleção" id="5041" name="Google Shape;5041;p1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42" name="Google Shape;5042;p134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043" name="Google Shape;5043;p1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44" name="Google Shape;5044;p134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5045" name="Google Shape;5045;p134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São Lucas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46" name="Google Shape;5046;p134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5047" name="Google Shape;5047;p1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48" name="Google Shape;5048;p134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de DEPENDENTES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5049" name="Google Shape;5049;p1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50" name="Google Shape;5050;p134"/>
          <p:cNvGrpSpPr/>
          <p:nvPr/>
        </p:nvGrpSpPr>
        <p:grpSpPr>
          <a:xfrm>
            <a:off x="84666" y="2318813"/>
            <a:ext cx="6688667" cy="1452704"/>
            <a:chOff x="84666" y="2318813"/>
            <a:chExt cx="6688667" cy="1452704"/>
          </a:xfrm>
        </p:grpSpPr>
        <p:pic>
          <p:nvPicPr>
            <p:cNvPr id="5051" name="Google Shape;5051;p1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666" y="2318813"/>
              <a:ext cx="6688666" cy="1419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2" name="Google Shape;5052;p134"/>
            <p:cNvSpPr/>
            <p:nvPr/>
          </p:nvSpPr>
          <p:spPr>
            <a:xfrm>
              <a:off x="84667" y="3211720"/>
              <a:ext cx="6688666" cy="55979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3" name="Google Shape;5053;p134"/>
          <p:cNvGrpSpPr/>
          <p:nvPr/>
        </p:nvGrpSpPr>
        <p:grpSpPr>
          <a:xfrm>
            <a:off x="84667" y="4929871"/>
            <a:ext cx="6688666" cy="1918925"/>
            <a:chOff x="84667" y="4929871"/>
            <a:chExt cx="6688666" cy="1918925"/>
          </a:xfrm>
        </p:grpSpPr>
        <p:pic>
          <p:nvPicPr>
            <p:cNvPr id="5054" name="Google Shape;5054;p1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667" y="4929871"/>
              <a:ext cx="6688666" cy="191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55" name="Google Shape;5055;p134"/>
            <p:cNvSpPr/>
            <p:nvPr/>
          </p:nvSpPr>
          <p:spPr>
            <a:xfrm>
              <a:off x="84667" y="5254224"/>
              <a:ext cx="6688666" cy="159457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56" name="Google Shape;5056;p134"/>
          <p:cNvGrpSpPr/>
          <p:nvPr/>
        </p:nvGrpSpPr>
        <p:grpSpPr>
          <a:xfrm>
            <a:off x="609548" y="7095386"/>
            <a:ext cx="6067586" cy="307777"/>
            <a:chOff x="554127" y="318888"/>
            <a:chExt cx="6067586" cy="307777"/>
          </a:xfrm>
        </p:grpSpPr>
        <p:sp>
          <p:nvSpPr>
            <p:cNvPr id="5057" name="Google Shape;5057;p134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5058" name="Google Shape;5058;p1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59" name="Google Shape;5059;p134"/>
          <p:cNvGrpSpPr/>
          <p:nvPr/>
        </p:nvGrpSpPr>
        <p:grpSpPr>
          <a:xfrm>
            <a:off x="84666" y="7649753"/>
            <a:ext cx="6688667" cy="1188119"/>
            <a:chOff x="84666" y="7649753"/>
            <a:chExt cx="6688667" cy="1188119"/>
          </a:xfrm>
        </p:grpSpPr>
        <p:pic>
          <p:nvPicPr>
            <p:cNvPr id="5060" name="Google Shape;5060;p1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667" y="7649753"/>
              <a:ext cx="6688666" cy="1188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61" name="Google Shape;5061;p134"/>
            <p:cNvSpPr/>
            <p:nvPr/>
          </p:nvSpPr>
          <p:spPr>
            <a:xfrm>
              <a:off x="84666" y="8310296"/>
              <a:ext cx="35776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2" name="Google Shape;5062;p134"/>
            <p:cNvSpPr/>
            <p:nvPr/>
          </p:nvSpPr>
          <p:spPr>
            <a:xfrm>
              <a:off x="4509291" y="8243812"/>
              <a:ext cx="2245295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6" name="Shape 5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7" name="Google Shape;5067;p135"/>
          <p:cNvSpPr txBox="1"/>
          <p:nvPr/>
        </p:nvSpPr>
        <p:spPr>
          <a:xfrm>
            <a:off x="162988" y="313075"/>
            <a:ext cx="5087619" cy="799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600"/>
              <a:buFont typeface="Calibri"/>
              <a:buNone/>
            </a:pPr>
            <a:r>
              <a:rPr b="1" lang="pt-BR" sz="2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Introdução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600"/>
              <a:buFont typeface="Calibri"/>
              <a:buNone/>
            </a:pPr>
            <a:r>
              <a:rPr lang="pt-BR" sz="2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Saúde Beneficência</a:t>
            </a:r>
            <a:endParaRPr/>
          </a:p>
        </p:txBody>
      </p:sp>
      <p:grpSp>
        <p:nvGrpSpPr>
          <p:cNvPr id="5068" name="Google Shape;5068;p135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069" name="Google Shape;5069;p1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0" name="Google Shape;5070;p135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071" name="Google Shape;5071;p135"/>
          <p:cNvGrpSpPr/>
          <p:nvPr/>
        </p:nvGrpSpPr>
        <p:grpSpPr>
          <a:xfrm>
            <a:off x="162988" y="1662852"/>
            <a:ext cx="6541989" cy="2783162"/>
            <a:chOff x="162988" y="1318600"/>
            <a:chExt cx="6541989" cy="2783162"/>
          </a:xfrm>
        </p:grpSpPr>
        <p:pic>
          <p:nvPicPr>
            <p:cNvPr descr="Estetoscópio" id="5072" name="Google Shape;5072;p1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3" name="Google Shape;5073;p135"/>
            <p:cNvSpPr txBox="1"/>
            <p:nvPr/>
          </p:nvSpPr>
          <p:spPr>
            <a:xfrm>
              <a:off x="569214" y="1331773"/>
              <a:ext cx="6135763" cy="2769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Neste manual constam os procedimentos, documentações, formulários e orientações para envio e preenchimento de cada operadora, </a:t>
              </a: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TODAS as documentações listadas</a:t>
              </a: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e </a:t>
              </a: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informações circuladas em amarelo </a:t>
              </a: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imprescindíveis para a realização dos processos de inclusão, exclusão e plano de continuidade.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Sem as mesmas corretas e completas, os processos poderão atrasar e até mesmo perder o prazo, podendo acarretar em custos, carências e negativa da operadora.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74" name="Google Shape;5074;p135"/>
          <p:cNvGrpSpPr/>
          <p:nvPr/>
        </p:nvGrpSpPr>
        <p:grpSpPr>
          <a:xfrm>
            <a:off x="162988" y="4420712"/>
            <a:ext cx="6541989" cy="3844991"/>
            <a:chOff x="162988" y="4420712"/>
            <a:chExt cx="6541989" cy="3844991"/>
          </a:xfrm>
        </p:grpSpPr>
        <p:pic>
          <p:nvPicPr>
            <p:cNvPr descr="Estetoscópio" id="5075" name="Google Shape;5075;p1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442071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6" name="Google Shape;5076;p135"/>
            <p:cNvSpPr txBox="1"/>
            <p:nvPr/>
          </p:nvSpPr>
          <p:spPr>
            <a:xfrm>
              <a:off x="569214" y="4433885"/>
              <a:ext cx="6135763" cy="38318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Operadoras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Ameplan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Bradesco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Cemeru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Clinipam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GNDI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H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Mediplan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Francisco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São Francisco Vidas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Lucas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800">
                  <a:solidFill>
                    <a:srgbClr val="31384D"/>
                  </a:solidFill>
                  <a:highlight>
                    <a:srgbClr val="F5E266"/>
                  </a:highlight>
                  <a:latin typeface="Calibri"/>
                  <a:ea typeface="Calibri"/>
                  <a:cs typeface="Calibri"/>
                  <a:sym typeface="Calibri"/>
                </a:rPr>
                <a:t>Saúde Beneficência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Única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Unimed Costa do Sol</a:t>
              </a:r>
              <a:endParaRPr/>
            </a:p>
          </p:txBody>
        </p:sp>
        <p:pic>
          <p:nvPicPr>
            <p:cNvPr descr="Marca de seleção" id="5077" name="Google Shape;5077;p1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2" y="496479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078" name="Google Shape;5078;p1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210773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079" name="Google Shape;5079;p1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46343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080" name="Google Shape;5080;p1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7065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081" name="Google Shape;5081;p1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95792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082" name="Google Shape;5082;p1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21932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083" name="Google Shape;5083;p1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46687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084" name="Google Shape;5084;p1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70217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085" name="Google Shape;5085;p1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95552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086" name="Google Shape;5086;p1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19632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087" name="Google Shape;5087;p1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44940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088" name="Google Shape;5088;p1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67995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089" name="Google Shape;5089;p1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3" y="792738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3" name="Shape 5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4" name="Google Shape;5094;p136"/>
          <p:cNvSpPr txBox="1"/>
          <p:nvPr/>
        </p:nvSpPr>
        <p:spPr>
          <a:xfrm>
            <a:off x="162988" y="313075"/>
            <a:ext cx="5414916" cy="9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Inclusões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lang="pt-BR" sz="2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– Saúde Beneficência</a:t>
            </a:r>
            <a:endParaRPr/>
          </a:p>
        </p:txBody>
      </p:sp>
      <p:grpSp>
        <p:nvGrpSpPr>
          <p:cNvPr id="5095" name="Google Shape;5095;p136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096" name="Google Shape;5096;p1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7" name="Google Shape;5097;p136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098" name="Google Shape;5098;p136"/>
          <p:cNvGrpSpPr/>
          <p:nvPr/>
        </p:nvGrpSpPr>
        <p:grpSpPr>
          <a:xfrm>
            <a:off x="162988" y="1242400"/>
            <a:ext cx="6541989" cy="7953808"/>
            <a:chOff x="162988" y="1318600"/>
            <a:chExt cx="6541989" cy="7953808"/>
          </a:xfrm>
        </p:grpSpPr>
        <p:pic>
          <p:nvPicPr>
            <p:cNvPr descr="Estetoscópio" id="5099" name="Google Shape;5099;p1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0" name="Google Shape;5100;p136"/>
            <p:cNvSpPr txBox="1"/>
            <p:nvPr/>
          </p:nvSpPr>
          <p:spPr>
            <a:xfrm>
              <a:off x="569214" y="1331773"/>
              <a:ext cx="6135763" cy="79406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Inclusões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Ficha de adesão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Carta de orientação ao beneficiário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Declaração de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 (cópias)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Titular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 e registro)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Dependentes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Cônjuge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casamento, união estável ou comprovação de filhos em comum)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Filhos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nascimento ou declaração de guarda)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(para maiores de 18 anos) e CPF (para todos)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Respeitando a convenção coletiva, os beneficiários serão isentos de carências quando solicitada a inclusão em até no máximo 90 ou 180 dias da data de admissão (dependendo do cargo) e até 30 dias da data de vínculo, no caso de novos dependentes. Para inclusões após o prazo determinado, serão aplicadas carências conforme ANS.</a:t>
              </a:r>
              <a:endParaRPr/>
            </a:p>
          </p:txBody>
        </p:sp>
        <p:pic>
          <p:nvPicPr>
            <p:cNvPr descr="Marca de seleção" id="5101" name="Google Shape;5101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54" y="204518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102" name="Google Shape;5102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8" y="246957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103" name="Google Shape;5103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38527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104" name="Google Shape;5104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406834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105" name="Google Shape;5105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5" y="607992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106" name="Google Shape;5106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4" y="651386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107" name="Google Shape;5107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731927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108" name="Google Shape;5108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9" y="753476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109" name="Google Shape;5109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6" y="815697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110" name="Google Shape;5110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4" y="427333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111" name="Google Shape;5111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49053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112" name="Google Shape;5112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70699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113" name="Google Shape;5113;p1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7" y="225017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7" name="Shape 5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8" name="Google Shape;5118;p137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119" name="Google Shape;5119;p1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0" name="Google Shape;5120;p137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121" name="Google Shape;5121;p137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122" name="Google Shape;5122;p1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3" name="Google Shape;5123;p137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5124" name="Google Shape;5124;p137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Saúde Beneficência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25" name="Google Shape;5125;p137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5126" name="Google Shape;5126;p1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7" name="Google Shape;5127;p137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adesão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5128" name="Google Shape;5128;p1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29" name="Google Shape;5129;p137"/>
          <p:cNvGrpSpPr/>
          <p:nvPr/>
        </p:nvGrpSpPr>
        <p:grpSpPr>
          <a:xfrm>
            <a:off x="609548" y="4781489"/>
            <a:ext cx="6067586" cy="677108"/>
            <a:chOff x="554127" y="318888"/>
            <a:chExt cx="6067586" cy="677108"/>
          </a:xfrm>
        </p:grpSpPr>
        <p:sp>
          <p:nvSpPr>
            <p:cNvPr id="5130" name="Google Shape;5130;p137"/>
            <p:cNvSpPr txBox="1"/>
            <p:nvPr/>
          </p:nvSpPr>
          <p:spPr>
            <a:xfrm>
              <a:off x="554127" y="318888"/>
              <a:ext cx="6067586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“Dependente”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 para todos os dependentes que deverão ser incluídos.</a:t>
              </a:r>
              <a:endParaRPr/>
            </a:p>
          </p:txBody>
        </p:sp>
        <p:pic>
          <p:nvPicPr>
            <p:cNvPr descr="Marca de seleção" id="5131" name="Google Shape;5131;p1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32" name="Google Shape;5132;p137"/>
          <p:cNvGrpSpPr/>
          <p:nvPr/>
        </p:nvGrpSpPr>
        <p:grpSpPr>
          <a:xfrm>
            <a:off x="162987" y="5650245"/>
            <a:ext cx="6532023" cy="1088671"/>
            <a:chOff x="162987" y="5356225"/>
            <a:chExt cx="6532023" cy="1088671"/>
          </a:xfrm>
        </p:grpSpPr>
        <p:pic>
          <p:nvPicPr>
            <p:cNvPr id="5133" name="Google Shape;5133;p1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7" y="5356225"/>
              <a:ext cx="6532023" cy="1088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34" name="Google Shape;5134;p137"/>
            <p:cNvSpPr/>
            <p:nvPr/>
          </p:nvSpPr>
          <p:spPr>
            <a:xfrm>
              <a:off x="162987" y="5356225"/>
              <a:ext cx="6532023" cy="60642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5" name="Google Shape;5135;p137"/>
          <p:cNvGrpSpPr/>
          <p:nvPr/>
        </p:nvGrpSpPr>
        <p:grpSpPr>
          <a:xfrm>
            <a:off x="609548" y="6997233"/>
            <a:ext cx="6067586" cy="307777"/>
            <a:chOff x="554127" y="318888"/>
            <a:chExt cx="6067586" cy="307777"/>
          </a:xfrm>
        </p:grpSpPr>
        <p:sp>
          <p:nvSpPr>
            <p:cNvPr id="5136" name="Google Shape;5136;p137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5137" name="Google Shape;5137;p1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38" name="Google Shape;5138;p137"/>
          <p:cNvGrpSpPr/>
          <p:nvPr/>
        </p:nvGrpSpPr>
        <p:grpSpPr>
          <a:xfrm>
            <a:off x="162987" y="7666847"/>
            <a:ext cx="6532023" cy="1094778"/>
            <a:chOff x="162987" y="7069947"/>
            <a:chExt cx="6532023" cy="1094778"/>
          </a:xfrm>
        </p:grpSpPr>
        <p:pic>
          <p:nvPicPr>
            <p:cNvPr id="5139" name="Google Shape;5139;p1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87" y="7069947"/>
              <a:ext cx="6532023" cy="1094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0" name="Google Shape;5140;p137"/>
            <p:cNvSpPr/>
            <p:nvPr/>
          </p:nvSpPr>
          <p:spPr>
            <a:xfrm>
              <a:off x="180866" y="7617337"/>
              <a:ext cx="34814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1" name="Google Shape;5141;p137"/>
            <p:cNvSpPr/>
            <p:nvPr/>
          </p:nvSpPr>
          <p:spPr>
            <a:xfrm>
              <a:off x="4510088" y="7617337"/>
              <a:ext cx="2184922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42" name="Google Shape;5142;p137"/>
          <p:cNvGrpSpPr/>
          <p:nvPr/>
        </p:nvGrpSpPr>
        <p:grpSpPr>
          <a:xfrm>
            <a:off x="162985" y="2367772"/>
            <a:ext cx="6532023" cy="2182445"/>
            <a:chOff x="162985" y="2367772"/>
            <a:chExt cx="6532023" cy="2182445"/>
          </a:xfrm>
        </p:grpSpPr>
        <p:pic>
          <p:nvPicPr>
            <p:cNvPr id="5143" name="Google Shape;5143;p1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985" y="2367772"/>
              <a:ext cx="6514149" cy="21608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4" name="Google Shape;5144;p137"/>
            <p:cNvSpPr/>
            <p:nvPr/>
          </p:nvSpPr>
          <p:spPr>
            <a:xfrm>
              <a:off x="162985" y="3705589"/>
              <a:ext cx="6532023" cy="84462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5" name="Google Shape;5145;p137"/>
            <p:cNvSpPr/>
            <p:nvPr/>
          </p:nvSpPr>
          <p:spPr>
            <a:xfrm>
              <a:off x="485772" y="3292309"/>
              <a:ext cx="5853113" cy="21431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9" name="Google Shape;2119;p14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2120" name="Google Shape;2120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1" name="Google Shape;2121;p14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2122" name="Google Shape;2122;p14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Ameplan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3" name="Google Shape;2123;p14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2124" name="Google Shape;2124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5" name="Google Shape;2125;p14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TOTAL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2126" name="Google Shape;2126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7" name="Google Shape;2127;p14"/>
          <p:cNvGrpSpPr/>
          <p:nvPr/>
        </p:nvGrpSpPr>
        <p:grpSpPr>
          <a:xfrm>
            <a:off x="628571" y="4035270"/>
            <a:ext cx="6067586" cy="677108"/>
            <a:chOff x="554127" y="318888"/>
            <a:chExt cx="6067586" cy="677108"/>
          </a:xfrm>
        </p:grpSpPr>
        <p:sp>
          <p:nvSpPr>
            <p:cNvPr id="2128" name="Google Shape;2128;p14"/>
            <p:cNvSpPr txBox="1"/>
            <p:nvPr/>
          </p:nvSpPr>
          <p:spPr>
            <a:xfrm>
              <a:off x="554127" y="318888"/>
              <a:ext cx="6067586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“Carta de cancelamento”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marcados.</a:t>
              </a:r>
              <a:endParaRPr/>
            </a:p>
          </p:txBody>
        </p:sp>
        <p:pic>
          <p:nvPicPr>
            <p:cNvPr descr="Marca de seleção" id="2129" name="Google Shape;2129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0" name="Google Shape;2130;p14"/>
          <p:cNvGrpSpPr/>
          <p:nvPr/>
        </p:nvGrpSpPr>
        <p:grpSpPr>
          <a:xfrm>
            <a:off x="609548" y="6513707"/>
            <a:ext cx="6067586" cy="307777"/>
            <a:chOff x="554127" y="318888"/>
            <a:chExt cx="6067586" cy="307777"/>
          </a:xfrm>
        </p:grpSpPr>
        <p:sp>
          <p:nvSpPr>
            <p:cNvPr id="2131" name="Google Shape;2131;p14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2132" name="Google Shape;2132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33" name="Google Shape;2133;p14"/>
          <p:cNvGrpSpPr/>
          <p:nvPr/>
        </p:nvGrpSpPr>
        <p:grpSpPr>
          <a:xfrm>
            <a:off x="84667" y="2320352"/>
            <a:ext cx="6688666" cy="1496006"/>
            <a:chOff x="84667" y="2320352"/>
            <a:chExt cx="6688666" cy="1496006"/>
          </a:xfrm>
        </p:grpSpPr>
        <p:pic>
          <p:nvPicPr>
            <p:cNvPr id="2134" name="Google Shape;2134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667" y="2320352"/>
              <a:ext cx="6688666" cy="14960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5" name="Google Shape;2135;p14"/>
            <p:cNvSpPr/>
            <p:nvPr/>
          </p:nvSpPr>
          <p:spPr>
            <a:xfrm>
              <a:off x="84667" y="3249778"/>
              <a:ext cx="6688666" cy="55979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6" name="Google Shape;2136;p14"/>
          <p:cNvGrpSpPr/>
          <p:nvPr/>
        </p:nvGrpSpPr>
        <p:grpSpPr>
          <a:xfrm>
            <a:off x="84667" y="4891497"/>
            <a:ext cx="6688666" cy="1183933"/>
            <a:chOff x="84667" y="4891497"/>
            <a:chExt cx="6688666" cy="1183933"/>
          </a:xfrm>
        </p:grpSpPr>
        <p:pic>
          <p:nvPicPr>
            <p:cNvPr id="2137" name="Google Shape;2137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667" y="4891497"/>
              <a:ext cx="6688666" cy="11839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8" name="Google Shape;2138;p14"/>
            <p:cNvSpPr/>
            <p:nvPr/>
          </p:nvSpPr>
          <p:spPr>
            <a:xfrm>
              <a:off x="84667" y="5329774"/>
              <a:ext cx="6688666" cy="74565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9" name="Google Shape;2139;p14"/>
          <p:cNvGrpSpPr/>
          <p:nvPr/>
        </p:nvGrpSpPr>
        <p:grpSpPr>
          <a:xfrm>
            <a:off x="84667" y="7080916"/>
            <a:ext cx="6688666" cy="1502150"/>
            <a:chOff x="84667" y="7080916"/>
            <a:chExt cx="6688666" cy="1502150"/>
          </a:xfrm>
        </p:grpSpPr>
        <p:pic>
          <p:nvPicPr>
            <p:cNvPr id="2140" name="Google Shape;2140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667" y="7080916"/>
              <a:ext cx="6688666" cy="1494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1" name="Google Shape;2141;p14"/>
            <p:cNvSpPr/>
            <p:nvPr/>
          </p:nvSpPr>
          <p:spPr>
            <a:xfrm>
              <a:off x="84667" y="8027864"/>
              <a:ext cx="35776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2" name="Google Shape;2142;p14"/>
            <p:cNvSpPr/>
            <p:nvPr/>
          </p:nvSpPr>
          <p:spPr>
            <a:xfrm>
              <a:off x="4528038" y="8035678"/>
              <a:ext cx="2245295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9" name="Shape 5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0" name="Google Shape;5150;p138"/>
          <p:cNvGrpSpPr/>
          <p:nvPr/>
        </p:nvGrpSpPr>
        <p:grpSpPr>
          <a:xfrm>
            <a:off x="179920" y="863384"/>
            <a:ext cx="5517960" cy="721059"/>
            <a:chOff x="207724" y="1073086"/>
            <a:chExt cx="5517960" cy="721059"/>
          </a:xfrm>
        </p:grpSpPr>
        <p:pic>
          <p:nvPicPr>
            <p:cNvPr descr="Estetoscópio" id="5151" name="Google Shape;5151;p1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52" name="Google Shape;5152;p138"/>
            <p:cNvSpPr txBox="1"/>
            <p:nvPr/>
          </p:nvSpPr>
          <p:spPr>
            <a:xfrm>
              <a:off x="568229" y="1086259"/>
              <a:ext cx="5157455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Carta de orientação ao beneficiário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 e rubricar.</a:t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5153" name="Google Shape;5153;p1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9995" y="1525717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54" name="Google Shape;5154;p138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155" name="Google Shape;5155;p1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56" name="Google Shape;5156;p138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5157" name="Google Shape;5157;p138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Saúde Beneficência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58" name="Google Shape;5158;p138"/>
          <p:cNvGrpSpPr/>
          <p:nvPr/>
        </p:nvGrpSpPr>
        <p:grpSpPr>
          <a:xfrm>
            <a:off x="881373" y="1580210"/>
            <a:ext cx="4949253" cy="7237351"/>
            <a:chOff x="881373" y="1451648"/>
            <a:chExt cx="4949253" cy="7365914"/>
          </a:xfrm>
        </p:grpSpPr>
        <p:pic>
          <p:nvPicPr>
            <p:cNvPr id="5159" name="Google Shape;5159;p1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81373" y="1451648"/>
              <a:ext cx="4949253" cy="73659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0" name="Google Shape;5160;p138"/>
            <p:cNvSpPr/>
            <p:nvPr/>
          </p:nvSpPr>
          <p:spPr>
            <a:xfrm>
              <a:off x="881373" y="8270240"/>
              <a:ext cx="2181868" cy="54732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4" name="Shape 5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5" name="Google Shape;5165;p139"/>
          <p:cNvGrpSpPr/>
          <p:nvPr/>
        </p:nvGrpSpPr>
        <p:grpSpPr>
          <a:xfrm>
            <a:off x="180866" y="863632"/>
            <a:ext cx="5517960" cy="905725"/>
            <a:chOff x="207724" y="1073086"/>
            <a:chExt cx="5517960" cy="905725"/>
          </a:xfrm>
        </p:grpSpPr>
        <p:pic>
          <p:nvPicPr>
            <p:cNvPr descr="Estetoscópio" id="5166" name="Google Shape;5166;p1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7" name="Google Shape;5167;p139"/>
            <p:cNvSpPr txBox="1"/>
            <p:nvPr/>
          </p:nvSpPr>
          <p:spPr>
            <a:xfrm>
              <a:off x="568229" y="1086259"/>
              <a:ext cx="5157455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Carta de orientação ao beneficiário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Data”, nome, CPF e assinar no campo “Proponente/Beneficiário Titular”</a:t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5168" name="Google Shape;5168;p1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9995" y="1525717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69" name="Google Shape;5169;p139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170" name="Google Shape;5170;p1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71" name="Google Shape;5171;p139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5172" name="Google Shape;5172;p139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Saúde Beneficência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73" name="Google Shape;5173;p139"/>
          <p:cNvGrpSpPr/>
          <p:nvPr/>
        </p:nvGrpSpPr>
        <p:grpSpPr>
          <a:xfrm>
            <a:off x="126001" y="1928414"/>
            <a:ext cx="6569010" cy="3924640"/>
            <a:chOff x="126001" y="1733680"/>
            <a:chExt cx="6569010" cy="3924640"/>
          </a:xfrm>
        </p:grpSpPr>
        <p:pic>
          <p:nvPicPr>
            <p:cNvPr id="5174" name="Google Shape;5174;p1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6002" y="1733680"/>
              <a:ext cx="6569009" cy="3924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75" name="Google Shape;5175;p139"/>
            <p:cNvSpPr/>
            <p:nvPr/>
          </p:nvSpPr>
          <p:spPr>
            <a:xfrm>
              <a:off x="126001" y="4062724"/>
              <a:ext cx="2963029" cy="159559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9" name="Shape 5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0" name="Google Shape;5180;p140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181" name="Google Shape;5181;p1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82" name="Google Shape;5182;p140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5183" name="Google Shape;5183;p140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Saúde Beneficência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84" name="Google Shape;5184;p140"/>
          <p:cNvGrpSpPr/>
          <p:nvPr/>
        </p:nvGrpSpPr>
        <p:grpSpPr>
          <a:xfrm>
            <a:off x="180865" y="864455"/>
            <a:ext cx="5323823" cy="1275057"/>
            <a:chOff x="180865" y="864455"/>
            <a:chExt cx="5323823" cy="1275057"/>
          </a:xfrm>
        </p:grpSpPr>
        <p:pic>
          <p:nvPicPr>
            <p:cNvPr descr="Estetoscópio" id="5185" name="Google Shape;5185;p1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86" name="Google Shape;5186;p140"/>
            <p:cNvSpPr txBox="1"/>
            <p:nvPr/>
          </p:nvSpPr>
          <p:spPr>
            <a:xfrm>
              <a:off x="541371" y="877628"/>
              <a:ext cx="4963317" cy="1261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dados do titular e seus dependentes.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TITULAR –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 refere ao titular do plano (funcionário da empresa).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DEPENDENTES – </a:t>
              </a:r>
              <a:r>
                <a:rPr i="0" lang="pt-BR" sz="12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Cônjuge ou companheiro(a) e filhos(as) solteiros até 24 anos.</a:t>
              </a:r>
              <a:endParaRPr/>
            </a:p>
          </p:txBody>
        </p:sp>
        <p:pic>
          <p:nvPicPr>
            <p:cNvPr descr="Marca de seleção" id="5187" name="Google Shape;5187;p1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69832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188" name="Google Shape;5188;p1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189" name="Google Shape;5189;p1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51553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90" name="Google Shape;5190;p140"/>
          <p:cNvGrpSpPr/>
          <p:nvPr/>
        </p:nvGrpSpPr>
        <p:grpSpPr>
          <a:xfrm>
            <a:off x="228600" y="2322297"/>
            <a:ext cx="6400800" cy="3550587"/>
            <a:chOff x="228600" y="2322297"/>
            <a:chExt cx="6400800" cy="3550587"/>
          </a:xfrm>
        </p:grpSpPr>
        <p:pic>
          <p:nvPicPr>
            <p:cNvPr id="5191" name="Google Shape;5191;p1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8600" y="2322297"/>
              <a:ext cx="6400800" cy="35505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2" name="Google Shape;5192;p140"/>
            <p:cNvSpPr/>
            <p:nvPr/>
          </p:nvSpPr>
          <p:spPr>
            <a:xfrm>
              <a:off x="465971" y="3352800"/>
              <a:ext cx="6163429" cy="182033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6" name="Shape 5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7" name="Google Shape;5197;p141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198" name="Google Shape;5198;p1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9" name="Google Shape;5199;p141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5200" name="Google Shape;5200;p141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Saúde Beneficência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01" name="Google Shape;5201;p141"/>
          <p:cNvGrpSpPr/>
          <p:nvPr/>
        </p:nvGrpSpPr>
        <p:grpSpPr>
          <a:xfrm>
            <a:off x="180865" y="864455"/>
            <a:ext cx="5323823" cy="1090391"/>
            <a:chOff x="180865" y="864455"/>
            <a:chExt cx="5323823" cy="1090391"/>
          </a:xfrm>
        </p:grpSpPr>
        <p:pic>
          <p:nvPicPr>
            <p:cNvPr descr="Estetoscópio" id="5202" name="Google Shape;5202;p1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03" name="Google Shape;5203;p141"/>
            <p:cNvSpPr txBox="1"/>
            <p:nvPr/>
          </p:nvSpPr>
          <p:spPr>
            <a:xfrm>
              <a:off x="541371" y="877628"/>
              <a:ext cx="4963317" cy="1077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Entrevista qualificada.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lang="pt-BR" sz="12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Ler, assinalar conforme descrito abaixo e rubricar.</a:t>
              </a:r>
              <a:endParaRPr i="0" sz="14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5204" name="Google Shape;5204;p1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05" name="Google Shape;5205;p141"/>
          <p:cNvGrpSpPr/>
          <p:nvPr/>
        </p:nvGrpSpPr>
        <p:grpSpPr>
          <a:xfrm>
            <a:off x="260859" y="2012394"/>
            <a:ext cx="6336282" cy="5763276"/>
            <a:chOff x="260859" y="2012394"/>
            <a:chExt cx="6336282" cy="5763276"/>
          </a:xfrm>
        </p:grpSpPr>
        <p:pic>
          <p:nvPicPr>
            <p:cNvPr id="5206" name="Google Shape;5206;p1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0859" y="2012394"/>
              <a:ext cx="6336282" cy="5763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07" name="Google Shape;5207;p141"/>
            <p:cNvSpPr/>
            <p:nvPr/>
          </p:nvSpPr>
          <p:spPr>
            <a:xfrm>
              <a:off x="260859" y="7235816"/>
              <a:ext cx="2126741" cy="53985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8" name="Google Shape;5208;p141"/>
            <p:cNvSpPr/>
            <p:nvPr/>
          </p:nvSpPr>
          <p:spPr>
            <a:xfrm>
              <a:off x="395206" y="2775792"/>
              <a:ext cx="4642461" cy="32300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2" name="Shape 5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3" name="Google Shape;5213;p142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Saúde Beneficência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14" name="Google Shape;5214;p142"/>
          <p:cNvGrpSpPr/>
          <p:nvPr/>
        </p:nvGrpSpPr>
        <p:grpSpPr>
          <a:xfrm>
            <a:off x="180865" y="864455"/>
            <a:ext cx="5323823" cy="1275057"/>
            <a:chOff x="180865" y="864455"/>
            <a:chExt cx="5323823" cy="1275057"/>
          </a:xfrm>
        </p:grpSpPr>
        <p:pic>
          <p:nvPicPr>
            <p:cNvPr descr="Estetoscópio" id="5215" name="Google Shape;5215;p1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6" name="Google Shape;5216;p142"/>
            <p:cNvSpPr txBox="1"/>
            <p:nvPr/>
          </p:nvSpPr>
          <p:spPr>
            <a:xfrm>
              <a:off x="541371" y="877628"/>
              <a:ext cx="4963317" cy="1261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Continuação entrevista qualificada.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Ler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endParaRPr b="1" sz="12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5217" name="Google Shape;5217;p1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18" name="Google Shape;5218;p1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988" y="1954846"/>
            <a:ext cx="6532023" cy="50730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9" name="Google Shape;5219;p142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220" name="Google Shape;5220;p1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21" name="Google Shape;5221;p142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5" name="Shape 5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6" name="Google Shape;5226;p143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Saúde Beneficência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27" name="Google Shape;5227;p143"/>
          <p:cNvGrpSpPr/>
          <p:nvPr/>
        </p:nvGrpSpPr>
        <p:grpSpPr>
          <a:xfrm>
            <a:off x="180865" y="864455"/>
            <a:ext cx="5323823" cy="1890610"/>
            <a:chOff x="180865" y="864455"/>
            <a:chExt cx="5323823" cy="1890610"/>
          </a:xfrm>
        </p:grpSpPr>
        <p:pic>
          <p:nvPicPr>
            <p:cNvPr descr="Estetoscópio" id="5228" name="Google Shape;5228;p1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29" name="Google Shape;5229;p143"/>
            <p:cNvSpPr txBox="1"/>
            <p:nvPr/>
          </p:nvSpPr>
          <p:spPr>
            <a:xfrm>
              <a:off x="541371" y="877628"/>
              <a:ext cx="4963317" cy="1877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perguntas em todos os campos e rubricar.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TITULAR –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 refere ao titular do plano (funcionário da empresa).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DEPENDENTES – </a:t>
              </a:r>
              <a:r>
                <a:rPr i="0" lang="pt-BR" sz="12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Cônjuge ou companheiro(a) e filhos(as) solteiros até 24 anos.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Exemplo: Funcionário + Cônjuge + Filho</a:t>
              </a:r>
              <a:br>
                <a:rPr b="1" i="0" lang="pt-BR" sz="14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pt-BR" sz="14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perguntas para: Titular + D1 + D2</a:t>
              </a:r>
              <a:endParaRPr/>
            </a:p>
          </p:txBody>
        </p:sp>
        <p:pic>
          <p:nvPicPr>
            <p:cNvPr descr="Marca de seleção" id="5230" name="Google Shape;5230;p1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5791" y="169832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231" name="Google Shape;5231;p1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232" name="Google Shape;5232;p1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5791" y="151553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33" name="Google Shape;5233;p143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234" name="Google Shape;5234;p1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5" name="Google Shape;5235;p143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236" name="Google Shape;5236;p143"/>
          <p:cNvGrpSpPr/>
          <p:nvPr/>
        </p:nvGrpSpPr>
        <p:grpSpPr>
          <a:xfrm>
            <a:off x="125944" y="2937850"/>
            <a:ext cx="6606112" cy="4381605"/>
            <a:chOff x="125944" y="2937850"/>
            <a:chExt cx="6606112" cy="4381605"/>
          </a:xfrm>
        </p:grpSpPr>
        <p:pic>
          <p:nvPicPr>
            <p:cNvPr id="5237" name="Google Shape;5237;p1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5944" y="2937850"/>
              <a:ext cx="6606112" cy="4381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8" name="Google Shape;5238;p143"/>
            <p:cNvSpPr/>
            <p:nvPr/>
          </p:nvSpPr>
          <p:spPr>
            <a:xfrm>
              <a:off x="180865" y="6722736"/>
              <a:ext cx="2191495" cy="59671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9" name="Google Shape;5239;p143"/>
            <p:cNvSpPr/>
            <p:nvPr/>
          </p:nvSpPr>
          <p:spPr>
            <a:xfrm>
              <a:off x="4357688" y="4033511"/>
              <a:ext cx="2286000" cy="252445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3" name="Shape 5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4" name="Google Shape;5244;p144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Saúde Beneficência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45" name="Google Shape;5245;p144"/>
          <p:cNvGrpSpPr/>
          <p:nvPr/>
        </p:nvGrpSpPr>
        <p:grpSpPr>
          <a:xfrm>
            <a:off x="180865" y="864455"/>
            <a:ext cx="5323823" cy="1890610"/>
            <a:chOff x="180865" y="864455"/>
            <a:chExt cx="5323823" cy="1890610"/>
          </a:xfrm>
        </p:grpSpPr>
        <p:pic>
          <p:nvPicPr>
            <p:cNvPr descr="Estetoscópio" id="5246" name="Google Shape;5246;p1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7" name="Google Shape;5247;p144"/>
            <p:cNvSpPr txBox="1"/>
            <p:nvPr/>
          </p:nvSpPr>
          <p:spPr>
            <a:xfrm>
              <a:off x="541371" y="877628"/>
              <a:ext cx="4963317" cy="1877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perguntas em todos os campos e rubricar.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TITULAR –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 refere ao titular do plano (funcionário da empresa).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DEPENDENTES – </a:t>
              </a:r>
              <a:r>
                <a:rPr i="0" lang="pt-BR" sz="12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Cônjuge ou companheiro(a) e filhos(as) solteiros até 24 anos.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Exemplo: Funcionário + Cônjuge + Filho</a:t>
              </a:r>
              <a:br>
                <a:rPr b="1" i="0" lang="pt-BR" sz="14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pt-BR" sz="14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perguntas para: Titular + D1 + D2</a:t>
              </a:r>
              <a:endParaRPr/>
            </a:p>
          </p:txBody>
        </p:sp>
        <p:pic>
          <p:nvPicPr>
            <p:cNvPr descr="Marca de seleção" id="5248" name="Google Shape;5248;p1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5791" y="169832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249" name="Google Shape;5249;p1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250" name="Google Shape;5250;p1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5791" y="151553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51" name="Google Shape;5251;p144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252" name="Google Shape;5252;p1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3" name="Google Shape;5253;p144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254" name="Google Shape;5254;p144"/>
          <p:cNvGrpSpPr/>
          <p:nvPr/>
        </p:nvGrpSpPr>
        <p:grpSpPr>
          <a:xfrm>
            <a:off x="365494" y="2896121"/>
            <a:ext cx="6127011" cy="5959356"/>
            <a:chOff x="365494" y="2896121"/>
            <a:chExt cx="6127011" cy="5959356"/>
          </a:xfrm>
        </p:grpSpPr>
        <p:pic>
          <p:nvPicPr>
            <p:cNvPr id="5255" name="Google Shape;5255;p1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65494" y="2896121"/>
              <a:ext cx="6127011" cy="59593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6" name="Google Shape;5256;p144"/>
            <p:cNvSpPr/>
            <p:nvPr/>
          </p:nvSpPr>
          <p:spPr>
            <a:xfrm>
              <a:off x="4334933" y="3385176"/>
              <a:ext cx="2057400" cy="540745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0" name="Shape 5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1" name="Google Shape;5261;p145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Saúde Beneficência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62" name="Google Shape;5262;p145"/>
          <p:cNvGrpSpPr/>
          <p:nvPr/>
        </p:nvGrpSpPr>
        <p:grpSpPr>
          <a:xfrm>
            <a:off x="180865" y="864455"/>
            <a:ext cx="5323823" cy="1336612"/>
            <a:chOff x="180865" y="864455"/>
            <a:chExt cx="5323823" cy="1336612"/>
          </a:xfrm>
        </p:grpSpPr>
        <p:pic>
          <p:nvPicPr>
            <p:cNvPr descr="Estetoscópio" id="5263" name="Google Shape;5263;p1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4" name="Google Shape;5264;p145"/>
            <p:cNvSpPr txBox="1"/>
            <p:nvPr/>
          </p:nvSpPr>
          <p:spPr>
            <a:xfrm>
              <a:off x="541371" y="877628"/>
              <a:ext cx="4963317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perguntas em todos os campos e rubricar.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endParaRPr b="1" sz="12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Exemplo: Funcionário + Cônjuge + Filho</a:t>
              </a:r>
              <a:br>
                <a:rPr b="1" i="0" lang="pt-BR" sz="14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pt-BR" sz="14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perguntas para: Titular + D1 + D2</a:t>
              </a:r>
              <a:endParaRPr/>
            </a:p>
          </p:txBody>
        </p:sp>
        <p:pic>
          <p:nvPicPr>
            <p:cNvPr descr="Marca de seleção" id="5265" name="Google Shape;5265;p1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66" name="Google Shape;5266;p145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267" name="Google Shape;5267;p1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8" name="Google Shape;5268;p145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269" name="Google Shape;5269;p145"/>
          <p:cNvGrpSpPr/>
          <p:nvPr/>
        </p:nvGrpSpPr>
        <p:grpSpPr>
          <a:xfrm>
            <a:off x="426708" y="2243791"/>
            <a:ext cx="5883658" cy="2738117"/>
            <a:chOff x="426708" y="2243791"/>
            <a:chExt cx="5883658" cy="2738117"/>
          </a:xfrm>
        </p:grpSpPr>
        <p:pic>
          <p:nvPicPr>
            <p:cNvPr id="5270" name="Google Shape;5270;p1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6708" y="2243791"/>
              <a:ext cx="5883658" cy="26953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71" name="Google Shape;5271;p145"/>
            <p:cNvSpPr/>
            <p:nvPr/>
          </p:nvSpPr>
          <p:spPr>
            <a:xfrm>
              <a:off x="487679" y="4480559"/>
              <a:ext cx="1950721" cy="50134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2" name="Google Shape;5272;p145"/>
            <p:cNvSpPr/>
            <p:nvPr/>
          </p:nvSpPr>
          <p:spPr>
            <a:xfrm>
              <a:off x="4119282" y="2581835"/>
              <a:ext cx="2075330" cy="73062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3" name="Google Shape;5273;p145"/>
            <p:cNvSpPr/>
            <p:nvPr/>
          </p:nvSpPr>
          <p:spPr>
            <a:xfrm>
              <a:off x="4155141" y="3895165"/>
              <a:ext cx="2043953" cy="58539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4" name="Google Shape;5274;p145"/>
          <p:cNvGrpSpPr/>
          <p:nvPr/>
        </p:nvGrpSpPr>
        <p:grpSpPr>
          <a:xfrm>
            <a:off x="426708" y="5016499"/>
            <a:ext cx="5883658" cy="3832611"/>
            <a:chOff x="426708" y="5016499"/>
            <a:chExt cx="5883658" cy="3832611"/>
          </a:xfrm>
        </p:grpSpPr>
        <p:pic>
          <p:nvPicPr>
            <p:cNvPr id="5275" name="Google Shape;5275;p1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6708" y="5016499"/>
              <a:ext cx="5883658" cy="38326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76" name="Google Shape;5276;p145"/>
            <p:cNvSpPr/>
            <p:nvPr/>
          </p:nvSpPr>
          <p:spPr>
            <a:xfrm>
              <a:off x="1342512" y="5764305"/>
              <a:ext cx="4811759" cy="84716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7" name="Google Shape;5277;p145"/>
            <p:cNvSpPr/>
            <p:nvPr/>
          </p:nvSpPr>
          <p:spPr>
            <a:xfrm>
              <a:off x="621631" y="8027572"/>
              <a:ext cx="5532640" cy="7712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1" name="Shape 5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2" name="Google Shape;5282;p146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Saúde Beneficência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83" name="Google Shape;5283;p146"/>
          <p:cNvGrpSpPr/>
          <p:nvPr/>
        </p:nvGrpSpPr>
        <p:grpSpPr>
          <a:xfrm>
            <a:off x="180865" y="864455"/>
            <a:ext cx="5323823" cy="1459723"/>
            <a:chOff x="180865" y="864455"/>
            <a:chExt cx="5323823" cy="1459723"/>
          </a:xfrm>
        </p:grpSpPr>
        <p:pic>
          <p:nvPicPr>
            <p:cNvPr descr="Estetoscópio" id="5284" name="Google Shape;5284;p1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5" name="Google Shape;5285;p146"/>
            <p:cNvSpPr txBox="1"/>
            <p:nvPr/>
          </p:nvSpPr>
          <p:spPr>
            <a:xfrm>
              <a:off x="541371" y="877628"/>
              <a:ext cx="4963317" cy="1446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Declaração de Saúde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200"/>
                <a:buFont typeface="Calibri"/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200"/>
                <a:buFont typeface="Calibri"/>
                <a:buNone/>
              </a:pPr>
              <a:r>
                <a:rPr b="1" i="0" lang="pt-BR" sz="12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Item se refere ao número da pergunta no formulário acima.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cônjuge responda “sim” para a pergunta abaixo: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5286" name="Google Shape;5286;p1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5791" y="1305862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87" name="Google Shape;5287;p146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288" name="Google Shape;5288;p1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9" name="Google Shape;5289;p146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290" name="Google Shape;5290;p146"/>
          <p:cNvGrpSpPr/>
          <p:nvPr/>
        </p:nvGrpSpPr>
        <p:grpSpPr>
          <a:xfrm>
            <a:off x="220702" y="2564958"/>
            <a:ext cx="6416596" cy="779314"/>
            <a:chOff x="180865" y="3520926"/>
            <a:chExt cx="6416596" cy="779314"/>
          </a:xfrm>
        </p:grpSpPr>
        <p:pic>
          <p:nvPicPr>
            <p:cNvPr id="5291" name="Google Shape;5291;p1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0865" y="3520926"/>
              <a:ext cx="6416596" cy="7793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2" name="Google Shape;5292;p146"/>
            <p:cNvSpPr txBox="1"/>
            <p:nvPr/>
          </p:nvSpPr>
          <p:spPr>
            <a:xfrm>
              <a:off x="1130754" y="3576087"/>
              <a:ext cx="5027591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00">
                  <a:solidFill>
                    <a:srgbClr val="31384D"/>
                  </a:solidFill>
                  <a:highlight>
                    <a:srgbClr val="F5E266"/>
                  </a:highlight>
                  <a:latin typeface="Calibri"/>
                  <a:ea typeface="Calibri"/>
                  <a:cs typeface="Calibri"/>
                  <a:sym typeface="Calibri"/>
                </a:rPr>
                <a:t> Item 19 – Miopia 3,25 esquerdo e direito. Uso de lentes de contato trocados diariamente. Miopia desde os 14 anos </a:t>
              </a:r>
              <a:endParaRPr/>
            </a:p>
          </p:txBody>
        </p:sp>
      </p:grpSp>
      <p:pic>
        <p:nvPicPr>
          <p:cNvPr id="5293" name="Google Shape;5293;p1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5791" y="1988222"/>
            <a:ext cx="3779848" cy="4496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4" name="Google Shape;5294;p146"/>
          <p:cNvGrpSpPr/>
          <p:nvPr/>
        </p:nvGrpSpPr>
        <p:grpSpPr>
          <a:xfrm>
            <a:off x="355045" y="3967891"/>
            <a:ext cx="6137083" cy="4934483"/>
            <a:chOff x="208491" y="3701039"/>
            <a:chExt cx="6441018" cy="5164346"/>
          </a:xfrm>
        </p:grpSpPr>
        <p:pic>
          <p:nvPicPr>
            <p:cNvPr id="5295" name="Google Shape;5295;p14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08491" y="3701039"/>
              <a:ext cx="6441018" cy="51643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6" name="Google Shape;5296;p146"/>
            <p:cNvSpPr txBox="1"/>
            <p:nvPr/>
          </p:nvSpPr>
          <p:spPr>
            <a:xfrm>
              <a:off x="1170590" y="5100052"/>
              <a:ext cx="5027591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Item 19 – Miopia 3,25 esquerdo e direito. Uso de lentes de contato trocados diariamente. Miopia desde os 14 anos </a:t>
              </a:r>
              <a:endParaRPr/>
            </a:p>
          </p:txBody>
        </p:sp>
        <p:sp>
          <p:nvSpPr>
            <p:cNvPr id="5297" name="Google Shape;5297;p146"/>
            <p:cNvSpPr/>
            <p:nvPr/>
          </p:nvSpPr>
          <p:spPr>
            <a:xfrm>
              <a:off x="284480" y="8249920"/>
              <a:ext cx="2098040" cy="55372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8" name="Google Shape;5298;p146"/>
            <p:cNvSpPr/>
            <p:nvPr/>
          </p:nvSpPr>
          <p:spPr>
            <a:xfrm>
              <a:off x="284480" y="4323745"/>
              <a:ext cx="6090920" cy="361738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9" name="Google Shape;5299;p146"/>
          <p:cNvGrpSpPr/>
          <p:nvPr/>
        </p:nvGrpSpPr>
        <p:grpSpPr>
          <a:xfrm>
            <a:off x="555791" y="3447058"/>
            <a:ext cx="5351373" cy="492443"/>
            <a:chOff x="576890" y="2305177"/>
            <a:chExt cx="5351373" cy="492443"/>
          </a:xfrm>
        </p:grpSpPr>
        <p:sp>
          <p:nvSpPr>
            <p:cNvPr id="5300" name="Google Shape;5300;p146"/>
            <p:cNvSpPr txBox="1"/>
            <p:nvPr/>
          </p:nvSpPr>
          <p:spPr>
            <a:xfrm>
              <a:off x="830837" y="2305177"/>
              <a:ext cx="509742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Anexar um relatório médico com as informações da patologia.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e rubricar.</a:t>
              </a:r>
              <a:endParaRPr/>
            </a:p>
          </p:txBody>
        </p:sp>
        <p:pic>
          <p:nvPicPr>
            <p:cNvPr descr="Marca de seleção" id="5301" name="Google Shape;5301;p1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6890" y="2326031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5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p147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Saúde Beneficência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07" name="Google Shape;5307;p147"/>
          <p:cNvGrpSpPr/>
          <p:nvPr/>
        </p:nvGrpSpPr>
        <p:grpSpPr>
          <a:xfrm>
            <a:off x="180865" y="907999"/>
            <a:ext cx="5969564" cy="721059"/>
            <a:chOff x="180865" y="864455"/>
            <a:chExt cx="5969564" cy="721059"/>
          </a:xfrm>
        </p:grpSpPr>
        <p:pic>
          <p:nvPicPr>
            <p:cNvPr descr="Estetoscópio" id="5308" name="Google Shape;5308;p1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9" name="Google Shape;5309;p147"/>
            <p:cNvSpPr txBox="1"/>
            <p:nvPr/>
          </p:nvSpPr>
          <p:spPr>
            <a:xfrm>
              <a:off x="541371" y="877628"/>
              <a:ext cx="5609058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200"/>
                <a:buFont typeface="Calibri"/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“Data” assinar no campo “Assinatura do Titular/Responsável Legal”.</a:t>
              </a:r>
              <a:endParaRPr/>
            </a:p>
          </p:txBody>
        </p:sp>
        <p:pic>
          <p:nvPicPr>
            <p:cNvPr descr="Marca de seleção" id="5310" name="Google Shape;5310;p1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11" name="Google Shape;5311;p147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312" name="Google Shape;5312;p1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3" name="Google Shape;5313;p147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314" name="Google Shape;5314;p147"/>
          <p:cNvGrpSpPr/>
          <p:nvPr/>
        </p:nvGrpSpPr>
        <p:grpSpPr>
          <a:xfrm>
            <a:off x="852928" y="1638680"/>
            <a:ext cx="5152144" cy="7261053"/>
            <a:chOff x="852928" y="1638680"/>
            <a:chExt cx="5152144" cy="7261053"/>
          </a:xfrm>
        </p:grpSpPr>
        <p:pic>
          <p:nvPicPr>
            <p:cNvPr id="5315" name="Google Shape;5315;p1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2928" y="1638680"/>
              <a:ext cx="5152144" cy="72610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6" name="Google Shape;5316;p147"/>
            <p:cNvSpPr/>
            <p:nvPr/>
          </p:nvSpPr>
          <p:spPr>
            <a:xfrm>
              <a:off x="854287" y="6278880"/>
              <a:ext cx="2813473" cy="82662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7" name="Google Shape;2147;p15"/>
          <p:cNvGrpSpPr/>
          <p:nvPr/>
        </p:nvGrpSpPr>
        <p:grpSpPr>
          <a:xfrm>
            <a:off x="628571" y="4028641"/>
            <a:ext cx="6067586" cy="861774"/>
            <a:chOff x="554127" y="318888"/>
            <a:chExt cx="6067586" cy="861774"/>
          </a:xfrm>
        </p:grpSpPr>
        <p:sp>
          <p:nvSpPr>
            <p:cNvPr id="2148" name="Google Shape;2148;p15"/>
            <p:cNvSpPr txBox="1"/>
            <p:nvPr/>
          </p:nvSpPr>
          <p:spPr>
            <a:xfrm>
              <a:off x="554127" y="318888"/>
              <a:ext cx="6067586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“Carta de cancelamento”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 e dados de todos os dependentes que deverão ser excluídos.</a:t>
              </a:r>
              <a:endParaRPr/>
            </a:p>
          </p:txBody>
        </p:sp>
        <p:pic>
          <p:nvPicPr>
            <p:cNvPr descr="Marca de seleção" id="2149" name="Google Shape;2149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0" name="Google Shape;2150;p15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2151" name="Google Shape;2151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2" name="Google Shape;2152;p15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2153" name="Google Shape;2153;p15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Ameplan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54" name="Google Shape;2154;p15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2155" name="Google Shape;2155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p15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de DEPENDENTES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2157" name="Google Shape;2157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8" name="Google Shape;2158;p15"/>
          <p:cNvGrpSpPr/>
          <p:nvPr/>
        </p:nvGrpSpPr>
        <p:grpSpPr>
          <a:xfrm>
            <a:off x="84666" y="2359563"/>
            <a:ext cx="6688667" cy="1467579"/>
            <a:chOff x="84666" y="2308763"/>
            <a:chExt cx="6688667" cy="1467579"/>
          </a:xfrm>
        </p:grpSpPr>
        <p:pic>
          <p:nvPicPr>
            <p:cNvPr id="2159" name="Google Shape;2159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666" y="2308763"/>
              <a:ext cx="6688666" cy="1467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0" name="Google Shape;2160;p15"/>
            <p:cNvSpPr/>
            <p:nvPr/>
          </p:nvSpPr>
          <p:spPr>
            <a:xfrm>
              <a:off x="84667" y="3211720"/>
              <a:ext cx="6688666" cy="55979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1" name="Google Shape;2161;p15"/>
          <p:cNvGrpSpPr/>
          <p:nvPr/>
        </p:nvGrpSpPr>
        <p:grpSpPr>
          <a:xfrm>
            <a:off x="84667" y="4929871"/>
            <a:ext cx="6688666" cy="1918925"/>
            <a:chOff x="84667" y="4929871"/>
            <a:chExt cx="6688666" cy="1918925"/>
          </a:xfrm>
        </p:grpSpPr>
        <p:pic>
          <p:nvPicPr>
            <p:cNvPr id="2162" name="Google Shape;2162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667" y="4929871"/>
              <a:ext cx="6688666" cy="191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3" name="Google Shape;2163;p15"/>
            <p:cNvSpPr/>
            <p:nvPr/>
          </p:nvSpPr>
          <p:spPr>
            <a:xfrm>
              <a:off x="84667" y="5254224"/>
              <a:ext cx="6688666" cy="159457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4" name="Google Shape;2164;p15"/>
          <p:cNvGrpSpPr/>
          <p:nvPr/>
        </p:nvGrpSpPr>
        <p:grpSpPr>
          <a:xfrm>
            <a:off x="609548" y="7095386"/>
            <a:ext cx="6067586" cy="307777"/>
            <a:chOff x="554127" y="318888"/>
            <a:chExt cx="6067586" cy="307777"/>
          </a:xfrm>
        </p:grpSpPr>
        <p:sp>
          <p:nvSpPr>
            <p:cNvPr id="2165" name="Google Shape;2165;p15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2166" name="Google Shape;2166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7" name="Google Shape;2167;p15"/>
          <p:cNvGrpSpPr/>
          <p:nvPr/>
        </p:nvGrpSpPr>
        <p:grpSpPr>
          <a:xfrm>
            <a:off x="84666" y="7649753"/>
            <a:ext cx="6688667" cy="1188119"/>
            <a:chOff x="84666" y="7649753"/>
            <a:chExt cx="6688667" cy="1188119"/>
          </a:xfrm>
        </p:grpSpPr>
        <p:pic>
          <p:nvPicPr>
            <p:cNvPr id="2168" name="Google Shape;2168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667" y="7649753"/>
              <a:ext cx="6688666" cy="1188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9" name="Google Shape;2169;p15"/>
            <p:cNvSpPr/>
            <p:nvPr/>
          </p:nvSpPr>
          <p:spPr>
            <a:xfrm>
              <a:off x="84666" y="8310296"/>
              <a:ext cx="35776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0" name="Google Shape;2170;p15"/>
            <p:cNvSpPr/>
            <p:nvPr/>
          </p:nvSpPr>
          <p:spPr>
            <a:xfrm>
              <a:off x="4509291" y="8243812"/>
              <a:ext cx="2245295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0" name="Shape 5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1" name="Google Shape;5321;p148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Saúde Beneficência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22" name="Google Shape;5322;p148"/>
          <p:cNvGrpSpPr/>
          <p:nvPr/>
        </p:nvGrpSpPr>
        <p:grpSpPr>
          <a:xfrm>
            <a:off x="180865" y="864455"/>
            <a:ext cx="5323823" cy="721059"/>
            <a:chOff x="180865" y="864455"/>
            <a:chExt cx="5323823" cy="721059"/>
          </a:xfrm>
        </p:grpSpPr>
        <p:pic>
          <p:nvPicPr>
            <p:cNvPr descr="Estetoscópio" id="5323" name="Google Shape;5323;p1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24" name="Google Shape;5324;p148"/>
            <p:cNvSpPr txBox="1"/>
            <p:nvPr/>
          </p:nvSpPr>
          <p:spPr>
            <a:xfrm>
              <a:off x="541371" y="877628"/>
              <a:ext cx="4963317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dados do titular e seus dependentes e rubricar.</a:t>
              </a:r>
              <a:endParaRPr/>
            </a:p>
          </p:txBody>
        </p:sp>
        <p:pic>
          <p:nvPicPr>
            <p:cNvPr descr="Marca de seleção" id="5325" name="Google Shape;5325;p1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26" name="Google Shape;5326;p148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327" name="Google Shape;5327;p1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28" name="Google Shape;5328;p148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329" name="Google Shape;5329;p148"/>
          <p:cNvGrpSpPr/>
          <p:nvPr/>
        </p:nvGrpSpPr>
        <p:grpSpPr>
          <a:xfrm>
            <a:off x="920244" y="1662852"/>
            <a:ext cx="5017511" cy="7213757"/>
            <a:chOff x="920244" y="1662852"/>
            <a:chExt cx="5017511" cy="7213757"/>
          </a:xfrm>
        </p:grpSpPr>
        <p:pic>
          <p:nvPicPr>
            <p:cNvPr id="5330" name="Google Shape;5330;p1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20244" y="1662852"/>
              <a:ext cx="5017511" cy="72137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1" name="Google Shape;5331;p148"/>
            <p:cNvSpPr/>
            <p:nvPr/>
          </p:nvSpPr>
          <p:spPr>
            <a:xfrm>
              <a:off x="1075487" y="8427720"/>
              <a:ext cx="1627074" cy="41006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2" name="Google Shape;5332;p148"/>
            <p:cNvSpPr/>
            <p:nvPr/>
          </p:nvSpPr>
          <p:spPr>
            <a:xfrm>
              <a:off x="1075487" y="2619467"/>
              <a:ext cx="4623339" cy="82662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3" name="Google Shape;5333;p148"/>
            <p:cNvSpPr/>
            <p:nvPr/>
          </p:nvSpPr>
          <p:spPr>
            <a:xfrm>
              <a:off x="1314416" y="4786933"/>
              <a:ext cx="4320151" cy="93229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7" name="Shape 5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8" name="Google Shape;5338;p149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Saúde Beneficência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39" name="Google Shape;5339;p149"/>
          <p:cNvGrpSpPr/>
          <p:nvPr/>
        </p:nvGrpSpPr>
        <p:grpSpPr>
          <a:xfrm>
            <a:off x="180865" y="864455"/>
            <a:ext cx="6067535" cy="1090391"/>
            <a:chOff x="180865" y="864455"/>
            <a:chExt cx="6067535" cy="1090391"/>
          </a:xfrm>
        </p:grpSpPr>
        <p:pic>
          <p:nvPicPr>
            <p:cNvPr descr="Estetoscópio" id="5340" name="Google Shape;5340;p1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41" name="Google Shape;5341;p149"/>
            <p:cNvSpPr txBox="1"/>
            <p:nvPr/>
          </p:nvSpPr>
          <p:spPr>
            <a:xfrm>
              <a:off x="541371" y="877628"/>
              <a:ext cx="5707029" cy="1077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Anexar um relatório médico com as informações da patologia.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“Local e Data” e assinar no campo “Beneficiário Titular ou Responsável Legal”</a:t>
              </a:r>
              <a:endParaRPr/>
            </a:p>
          </p:txBody>
        </p:sp>
        <p:pic>
          <p:nvPicPr>
            <p:cNvPr descr="Marca de seleção" id="5342" name="Google Shape;5342;p1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43" name="Google Shape;5343;p149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344" name="Google Shape;5344;p1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45" name="Google Shape;5345;p149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pic>
        <p:nvPicPr>
          <p:cNvPr id="5346" name="Google Shape;5346;p1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1695" y="2143451"/>
            <a:ext cx="6154609" cy="66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5347" name="Google Shape;5347;p149"/>
          <p:cNvSpPr/>
          <p:nvPr/>
        </p:nvSpPr>
        <p:spPr>
          <a:xfrm>
            <a:off x="609548" y="6873240"/>
            <a:ext cx="4968357" cy="540760"/>
          </a:xfrm>
          <a:prstGeom prst="rect">
            <a:avLst/>
          </a:prstGeom>
          <a:noFill/>
          <a:ln cap="flat" cmpd="sng" w="28575">
            <a:solidFill>
              <a:srgbClr val="F5E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8" name="Google Shape;5348;p149"/>
          <p:cNvSpPr/>
          <p:nvPr/>
        </p:nvSpPr>
        <p:spPr>
          <a:xfrm>
            <a:off x="609548" y="7813040"/>
            <a:ext cx="3637332" cy="833120"/>
          </a:xfrm>
          <a:prstGeom prst="rect">
            <a:avLst/>
          </a:prstGeom>
          <a:noFill/>
          <a:ln cap="flat" cmpd="sng" w="28575">
            <a:solidFill>
              <a:srgbClr val="F5E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9" name="Google Shape;5349;p149"/>
          <p:cNvSpPr/>
          <p:nvPr/>
        </p:nvSpPr>
        <p:spPr>
          <a:xfrm>
            <a:off x="682765" y="3032760"/>
            <a:ext cx="5652721" cy="3441440"/>
          </a:xfrm>
          <a:prstGeom prst="rect">
            <a:avLst/>
          </a:prstGeom>
          <a:noFill/>
          <a:ln cap="flat" cmpd="sng" w="28575">
            <a:solidFill>
              <a:srgbClr val="F5E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3" name="Shape 5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4" name="Google Shape;5354;p150"/>
          <p:cNvSpPr txBox="1"/>
          <p:nvPr/>
        </p:nvSpPr>
        <p:spPr>
          <a:xfrm>
            <a:off x="162988" y="313075"/>
            <a:ext cx="5087619" cy="748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Exclusões e Planos de Continuidade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– S. Beneficência</a:t>
            </a:r>
            <a:endParaRPr/>
          </a:p>
        </p:txBody>
      </p:sp>
      <p:grpSp>
        <p:nvGrpSpPr>
          <p:cNvPr id="5355" name="Google Shape;5355;p150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356" name="Google Shape;5356;p1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7" name="Google Shape;5357;p150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358" name="Google Shape;5358;p150"/>
          <p:cNvGrpSpPr/>
          <p:nvPr/>
        </p:nvGrpSpPr>
        <p:grpSpPr>
          <a:xfrm>
            <a:off x="146867" y="1253921"/>
            <a:ext cx="6564284" cy="3049458"/>
            <a:chOff x="146867" y="1329486"/>
            <a:chExt cx="6564284" cy="3049458"/>
          </a:xfrm>
        </p:grpSpPr>
        <p:sp>
          <p:nvSpPr>
            <p:cNvPr id="5359" name="Google Shape;5359;p150"/>
            <p:cNvSpPr txBox="1"/>
            <p:nvPr/>
          </p:nvSpPr>
          <p:spPr>
            <a:xfrm>
              <a:off x="575551" y="1362144"/>
              <a:ext cx="6135600" cy="30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Exclusões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1" i="0" sz="12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2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No caso de demissão é necessário o envio da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cópia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da rescisão 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t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ermo de exclusão de beneficiário.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 caso de óbito enviar cópia da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certidão de óbito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400"/>
                <a:buFont typeface="Calibri"/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 caso em que o colaborador decide romper com o contrato, se faz necessário a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TOTAL plano de saúde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ou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de DEPENDENTES plano de saúde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, para cancelamento o mesmo deverá ter cumprido o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prazo de permanência mínima de 12 meses e 6 meses sem utilização ou conforme contrato vigente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pic>
          <p:nvPicPr>
            <p:cNvPr descr="Marca de seleção" id="5360" name="Google Shape;5360;p1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059" y="213763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361" name="Google Shape;5361;p1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058" y="276856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362" name="Google Shape;5362;p1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057" y="320385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5363" name="Google Shape;5363;p1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867" y="13294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4" name="Google Shape;5364;p150"/>
          <p:cNvGrpSpPr/>
          <p:nvPr/>
        </p:nvGrpSpPr>
        <p:grpSpPr>
          <a:xfrm>
            <a:off x="146687" y="4496323"/>
            <a:ext cx="6564673" cy="4153675"/>
            <a:chOff x="146687" y="4543948"/>
            <a:chExt cx="6564673" cy="4153675"/>
          </a:xfrm>
        </p:grpSpPr>
        <p:sp>
          <p:nvSpPr>
            <p:cNvPr id="5365" name="Google Shape;5365;p150"/>
            <p:cNvSpPr txBox="1"/>
            <p:nvPr/>
          </p:nvSpPr>
          <p:spPr>
            <a:xfrm>
              <a:off x="575460" y="4573523"/>
              <a:ext cx="6135900" cy="412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Planos de continuidade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opte pela continuidade no plano ele deverá enviar as documentações necessárias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30 dias da data de demissão.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Termo de exclusão de beneficiário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Rescisão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dados, registro e baixa)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Três últimos holerites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 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não opte pela continuidade no plano deverá assinar o termo de opção e o RH reter as carteirinhas no momento da demissão.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5366" name="Google Shape;5366;p1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1" y="504860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367" name="Google Shape;5367;p1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14664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368" name="Google Shape;5368;p1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77103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369" name="Google Shape;5369;p1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98694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370" name="Google Shape;5370;p1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720547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371" name="Google Shape;5371;p1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9" y="786449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5372" name="Google Shape;5372;p1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687" y="4543948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373" name="Google Shape;5373;p1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7" y="656751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374" name="Google Shape;5374;p1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7" y="635704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8" name="Shape 5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9" name="Google Shape;5379;p151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Saúde Beneficência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80" name="Google Shape;5380;p151"/>
          <p:cNvGrpSpPr/>
          <p:nvPr/>
        </p:nvGrpSpPr>
        <p:grpSpPr>
          <a:xfrm>
            <a:off x="180865" y="864455"/>
            <a:ext cx="5711935" cy="1121169"/>
            <a:chOff x="180865" y="864455"/>
            <a:chExt cx="5711935" cy="1121169"/>
          </a:xfrm>
        </p:grpSpPr>
        <p:pic>
          <p:nvPicPr>
            <p:cNvPr descr="Estetoscópio" id="5381" name="Google Shape;5381;p1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2" name="Google Shape;5382;p151"/>
            <p:cNvSpPr txBox="1"/>
            <p:nvPr/>
          </p:nvSpPr>
          <p:spPr>
            <a:xfrm>
              <a:off x="541371" y="877628"/>
              <a:ext cx="5351429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Termo de Exclusão de Beneficiário – Plano Coletivo Empresarial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Empresa preencher campos referentes a demissão ou aposentadoria</a:t>
              </a:r>
              <a:endParaRPr/>
            </a:p>
          </p:txBody>
        </p:sp>
        <p:pic>
          <p:nvPicPr>
            <p:cNvPr descr="Marca de seleção" id="5383" name="Google Shape;5383;p1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84" name="Google Shape;5384;p151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385" name="Google Shape;5385;p1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6" name="Google Shape;5386;p151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pic>
        <p:nvPicPr>
          <p:cNvPr id="5387" name="Google Shape;5387;p1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1163" y="2144300"/>
            <a:ext cx="6355674" cy="4538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1" name="Shape 5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2" name="Google Shape;5392;p152"/>
          <p:cNvGrpSpPr/>
          <p:nvPr/>
        </p:nvGrpSpPr>
        <p:grpSpPr>
          <a:xfrm>
            <a:off x="180865" y="964237"/>
            <a:ext cx="6514146" cy="1715144"/>
            <a:chOff x="180865" y="265737"/>
            <a:chExt cx="6514146" cy="1715144"/>
          </a:xfrm>
        </p:grpSpPr>
        <p:sp>
          <p:nvSpPr>
            <p:cNvPr id="5393" name="Google Shape;5393;p152"/>
            <p:cNvSpPr txBox="1"/>
            <p:nvPr/>
          </p:nvSpPr>
          <p:spPr>
            <a:xfrm>
              <a:off x="554126" y="318888"/>
              <a:ext cx="6140885" cy="16619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Continuação - Termo de Opção de Continuidade ao Plano de Assistência Médica.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Funcionário preencher “Local e Data” e assinar no campo “Ex-Empregado”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Empresa assinar e carimbar (Carimbo CNPJ) no campo “Contratante Assinatura e Carimbo CNPJ”.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5394" name="Google Shape;5394;p1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395" name="Google Shape;5395;p1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96" name="Google Shape;5396;p152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Saúde Beneficência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97" name="Google Shape;5397;p152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398" name="Google Shape;5398;p1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99" name="Google Shape;5399;p152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pic>
        <p:nvPicPr>
          <p:cNvPr id="5400" name="Google Shape;5400;p1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792" y="2766970"/>
            <a:ext cx="6120415" cy="4905885"/>
          </a:xfrm>
          <a:prstGeom prst="rect">
            <a:avLst/>
          </a:prstGeom>
          <a:noFill/>
          <a:ln>
            <a:noFill/>
          </a:ln>
        </p:spPr>
      </p:pic>
      <p:sp>
        <p:nvSpPr>
          <p:cNvPr id="5401" name="Google Shape;5401;p152"/>
          <p:cNvSpPr/>
          <p:nvPr/>
        </p:nvSpPr>
        <p:spPr>
          <a:xfrm>
            <a:off x="3624568" y="6233160"/>
            <a:ext cx="2017387" cy="862182"/>
          </a:xfrm>
          <a:prstGeom prst="rect">
            <a:avLst/>
          </a:prstGeom>
          <a:noFill/>
          <a:ln cap="flat" cmpd="sng" w="28575">
            <a:solidFill>
              <a:srgbClr val="F5E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2" name="Google Shape;5402;p152"/>
          <p:cNvSpPr/>
          <p:nvPr/>
        </p:nvSpPr>
        <p:spPr>
          <a:xfrm>
            <a:off x="467361" y="6055360"/>
            <a:ext cx="2682240" cy="1039982"/>
          </a:xfrm>
          <a:prstGeom prst="rect">
            <a:avLst/>
          </a:prstGeom>
          <a:noFill/>
          <a:ln cap="flat" cmpd="sng" w="28575">
            <a:solidFill>
              <a:srgbClr val="F5E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6" name="Shape 5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7" name="Google Shape;5407;p153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408" name="Google Shape;5408;p1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09" name="Google Shape;5409;p153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5410" name="Google Shape;5410;p153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Saúde Beneficência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11" name="Google Shape;5411;p153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5412" name="Google Shape;5412;p1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13" name="Google Shape;5413;p153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TOTAL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5414" name="Google Shape;5414;p1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15" name="Google Shape;5415;p153"/>
          <p:cNvGrpSpPr/>
          <p:nvPr/>
        </p:nvGrpSpPr>
        <p:grpSpPr>
          <a:xfrm>
            <a:off x="628571" y="4035270"/>
            <a:ext cx="6067586" cy="677108"/>
            <a:chOff x="554127" y="318888"/>
            <a:chExt cx="6067586" cy="677108"/>
          </a:xfrm>
        </p:grpSpPr>
        <p:sp>
          <p:nvSpPr>
            <p:cNvPr id="5416" name="Google Shape;5416;p153"/>
            <p:cNvSpPr txBox="1"/>
            <p:nvPr/>
          </p:nvSpPr>
          <p:spPr>
            <a:xfrm>
              <a:off x="554127" y="318888"/>
              <a:ext cx="6067586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“Carta de cancelamento”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marcados.</a:t>
              </a:r>
              <a:endParaRPr/>
            </a:p>
          </p:txBody>
        </p:sp>
        <p:pic>
          <p:nvPicPr>
            <p:cNvPr descr="Marca de seleção" id="5417" name="Google Shape;5417;p1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18" name="Google Shape;5418;p153"/>
          <p:cNvGrpSpPr/>
          <p:nvPr/>
        </p:nvGrpSpPr>
        <p:grpSpPr>
          <a:xfrm>
            <a:off x="609548" y="6513707"/>
            <a:ext cx="6067586" cy="307777"/>
            <a:chOff x="554127" y="318888"/>
            <a:chExt cx="6067586" cy="307777"/>
          </a:xfrm>
        </p:grpSpPr>
        <p:sp>
          <p:nvSpPr>
            <p:cNvPr id="5419" name="Google Shape;5419;p153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5420" name="Google Shape;5420;p1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1" name="Google Shape;5421;p153"/>
          <p:cNvGrpSpPr/>
          <p:nvPr/>
        </p:nvGrpSpPr>
        <p:grpSpPr>
          <a:xfrm>
            <a:off x="84667" y="2328746"/>
            <a:ext cx="6688666" cy="1480829"/>
            <a:chOff x="84667" y="2328746"/>
            <a:chExt cx="6688666" cy="1480829"/>
          </a:xfrm>
        </p:grpSpPr>
        <p:pic>
          <p:nvPicPr>
            <p:cNvPr id="5422" name="Google Shape;5422;p1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667" y="2328746"/>
              <a:ext cx="6688666" cy="14573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23" name="Google Shape;5423;p153"/>
            <p:cNvSpPr/>
            <p:nvPr/>
          </p:nvSpPr>
          <p:spPr>
            <a:xfrm>
              <a:off x="84667" y="3249778"/>
              <a:ext cx="6688666" cy="55979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24" name="Google Shape;5424;p153"/>
          <p:cNvGrpSpPr/>
          <p:nvPr/>
        </p:nvGrpSpPr>
        <p:grpSpPr>
          <a:xfrm>
            <a:off x="84667" y="4891497"/>
            <a:ext cx="6688666" cy="1183933"/>
            <a:chOff x="84667" y="4891497"/>
            <a:chExt cx="6688666" cy="1183933"/>
          </a:xfrm>
        </p:grpSpPr>
        <p:pic>
          <p:nvPicPr>
            <p:cNvPr id="5425" name="Google Shape;5425;p15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667" y="4891497"/>
              <a:ext cx="6688666" cy="11839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26" name="Google Shape;5426;p153"/>
            <p:cNvSpPr/>
            <p:nvPr/>
          </p:nvSpPr>
          <p:spPr>
            <a:xfrm>
              <a:off x="84667" y="5329774"/>
              <a:ext cx="6688666" cy="74565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27" name="Google Shape;5427;p153"/>
          <p:cNvGrpSpPr/>
          <p:nvPr/>
        </p:nvGrpSpPr>
        <p:grpSpPr>
          <a:xfrm>
            <a:off x="84667" y="7080916"/>
            <a:ext cx="6688666" cy="1502150"/>
            <a:chOff x="84667" y="7080916"/>
            <a:chExt cx="6688666" cy="1502150"/>
          </a:xfrm>
        </p:grpSpPr>
        <p:pic>
          <p:nvPicPr>
            <p:cNvPr id="5428" name="Google Shape;5428;p15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667" y="7080916"/>
              <a:ext cx="6688666" cy="1494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29" name="Google Shape;5429;p153"/>
            <p:cNvSpPr/>
            <p:nvPr/>
          </p:nvSpPr>
          <p:spPr>
            <a:xfrm>
              <a:off x="84667" y="8027864"/>
              <a:ext cx="35776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0" name="Google Shape;5430;p153"/>
            <p:cNvSpPr/>
            <p:nvPr/>
          </p:nvSpPr>
          <p:spPr>
            <a:xfrm>
              <a:off x="4528038" y="8035678"/>
              <a:ext cx="2245295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4" name="Shape 5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5" name="Google Shape;5435;p154"/>
          <p:cNvGrpSpPr/>
          <p:nvPr/>
        </p:nvGrpSpPr>
        <p:grpSpPr>
          <a:xfrm>
            <a:off x="628571" y="4028641"/>
            <a:ext cx="6067586" cy="861774"/>
            <a:chOff x="554127" y="318888"/>
            <a:chExt cx="6067586" cy="861774"/>
          </a:xfrm>
        </p:grpSpPr>
        <p:sp>
          <p:nvSpPr>
            <p:cNvPr id="5436" name="Google Shape;5436;p154"/>
            <p:cNvSpPr txBox="1"/>
            <p:nvPr/>
          </p:nvSpPr>
          <p:spPr>
            <a:xfrm>
              <a:off x="554127" y="318888"/>
              <a:ext cx="6067586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“Carta de cancelamento”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 e dados de todos os dependentes que deverão ser excluídos.</a:t>
              </a:r>
              <a:endParaRPr/>
            </a:p>
          </p:txBody>
        </p:sp>
        <p:pic>
          <p:nvPicPr>
            <p:cNvPr descr="Marca de seleção" id="5437" name="Google Shape;5437;p1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38" name="Google Shape;5438;p154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439" name="Google Shape;5439;p1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40" name="Google Shape;5440;p154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5441" name="Google Shape;5441;p154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Saúde Beneficência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42" name="Google Shape;5442;p154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5443" name="Google Shape;5443;p1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44" name="Google Shape;5444;p154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de DEPENDENTES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5445" name="Google Shape;5445;p1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46" name="Google Shape;5446;p154"/>
          <p:cNvGrpSpPr/>
          <p:nvPr/>
        </p:nvGrpSpPr>
        <p:grpSpPr>
          <a:xfrm>
            <a:off x="84667" y="2298231"/>
            <a:ext cx="6688666" cy="1473286"/>
            <a:chOff x="84667" y="2298231"/>
            <a:chExt cx="6688666" cy="1473286"/>
          </a:xfrm>
        </p:grpSpPr>
        <p:pic>
          <p:nvPicPr>
            <p:cNvPr id="5447" name="Google Shape;5447;p1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667" y="2298231"/>
              <a:ext cx="6688666" cy="14398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48" name="Google Shape;5448;p154"/>
            <p:cNvSpPr/>
            <p:nvPr/>
          </p:nvSpPr>
          <p:spPr>
            <a:xfrm>
              <a:off x="84667" y="3211720"/>
              <a:ext cx="6688666" cy="55979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9" name="Google Shape;5449;p154"/>
          <p:cNvGrpSpPr/>
          <p:nvPr/>
        </p:nvGrpSpPr>
        <p:grpSpPr>
          <a:xfrm>
            <a:off x="84667" y="4929871"/>
            <a:ext cx="6688666" cy="1918925"/>
            <a:chOff x="84667" y="4929871"/>
            <a:chExt cx="6688666" cy="1918925"/>
          </a:xfrm>
        </p:grpSpPr>
        <p:pic>
          <p:nvPicPr>
            <p:cNvPr id="5450" name="Google Shape;5450;p1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667" y="4929871"/>
              <a:ext cx="6688666" cy="191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1" name="Google Shape;5451;p154"/>
            <p:cNvSpPr/>
            <p:nvPr/>
          </p:nvSpPr>
          <p:spPr>
            <a:xfrm>
              <a:off x="84667" y="5254224"/>
              <a:ext cx="6688666" cy="159457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52" name="Google Shape;5452;p154"/>
          <p:cNvGrpSpPr/>
          <p:nvPr/>
        </p:nvGrpSpPr>
        <p:grpSpPr>
          <a:xfrm>
            <a:off x="609548" y="7095386"/>
            <a:ext cx="6067586" cy="307777"/>
            <a:chOff x="554127" y="318888"/>
            <a:chExt cx="6067586" cy="307777"/>
          </a:xfrm>
        </p:grpSpPr>
        <p:sp>
          <p:nvSpPr>
            <p:cNvPr id="5453" name="Google Shape;5453;p154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5454" name="Google Shape;5454;p1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55" name="Google Shape;5455;p154"/>
          <p:cNvGrpSpPr/>
          <p:nvPr/>
        </p:nvGrpSpPr>
        <p:grpSpPr>
          <a:xfrm>
            <a:off x="84666" y="7649753"/>
            <a:ext cx="6688667" cy="1188119"/>
            <a:chOff x="84666" y="7649753"/>
            <a:chExt cx="6688667" cy="1188119"/>
          </a:xfrm>
        </p:grpSpPr>
        <p:pic>
          <p:nvPicPr>
            <p:cNvPr id="5456" name="Google Shape;5456;p1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667" y="7649753"/>
              <a:ext cx="6688666" cy="1188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7" name="Google Shape;5457;p154"/>
            <p:cNvSpPr/>
            <p:nvPr/>
          </p:nvSpPr>
          <p:spPr>
            <a:xfrm>
              <a:off x="84666" y="8310296"/>
              <a:ext cx="35776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8" name="Google Shape;5458;p154"/>
            <p:cNvSpPr/>
            <p:nvPr/>
          </p:nvSpPr>
          <p:spPr>
            <a:xfrm>
              <a:off x="4509291" y="8243812"/>
              <a:ext cx="2245295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2" name="Shape 5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3" name="Google Shape;5463;p155"/>
          <p:cNvSpPr txBox="1"/>
          <p:nvPr/>
        </p:nvSpPr>
        <p:spPr>
          <a:xfrm>
            <a:off x="162988" y="313075"/>
            <a:ext cx="5087619" cy="799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600"/>
              <a:buFont typeface="Calibri"/>
              <a:buNone/>
            </a:pPr>
            <a:r>
              <a:rPr b="1" lang="pt-BR" sz="2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Introdução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600"/>
              <a:buFont typeface="Calibri"/>
              <a:buNone/>
            </a:pPr>
            <a:r>
              <a:rPr lang="pt-BR" sz="2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Única Saúde</a:t>
            </a:r>
            <a:endParaRPr/>
          </a:p>
        </p:txBody>
      </p:sp>
      <p:grpSp>
        <p:nvGrpSpPr>
          <p:cNvPr id="5464" name="Google Shape;5464;p155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465" name="Google Shape;5465;p1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66" name="Google Shape;5466;p155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467" name="Google Shape;5467;p155"/>
          <p:cNvGrpSpPr/>
          <p:nvPr/>
        </p:nvGrpSpPr>
        <p:grpSpPr>
          <a:xfrm>
            <a:off x="162988" y="1662852"/>
            <a:ext cx="6541989" cy="2783162"/>
            <a:chOff x="162988" y="1318600"/>
            <a:chExt cx="6541989" cy="2783162"/>
          </a:xfrm>
        </p:grpSpPr>
        <p:pic>
          <p:nvPicPr>
            <p:cNvPr descr="Estetoscópio" id="5468" name="Google Shape;5468;p1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69" name="Google Shape;5469;p155"/>
            <p:cNvSpPr txBox="1"/>
            <p:nvPr/>
          </p:nvSpPr>
          <p:spPr>
            <a:xfrm>
              <a:off x="569214" y="1331773"/>
              <a:ext cx="6135763" cy="2769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Neste manual constam os procedimentos, documentações, formulários e orientações para envio e preenchimento de cada operadora, </a:t>
              </a: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TODAS as documentações listadas</a:t>
              </a: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e </a:t>
              </a: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informações circuladas em amarelo </a:t>
              </a: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imprescindíveis para a realização dos processos de inclusão, exclusão e plano de continuidade.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Sem as mesmas corretas e completas, os processos poderão atrasar e até mesmo perder o prazo, podendo acarretar em custos, carências e negativa da operadora.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70" name="Google Shape;5470;p155"/>
          <p:cNvGrpSpPr/>
          <p:nvPr/>
        </p:nvGrpSpPr>
        <p:grpSpPr>
          <a:xfrm>
            <a:off x="162988" y="4420712"/>
            <a:ext cx="6553218" cy="3847377"/>
            <a:chOff x="162988" y="4420712"/>
            <a:chExt cx="6553218" cy="3847377"/>
          </a:xfrm>
        </p:grpSpPr>
        <p:pic>
          <p:nvPicPr>
            <p:cNvPr descr="Estetoscópio" id="5471" name="Google Shape;5471;p1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442071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72" name="Google Shape;5472;p155"/>
            <p:cNvSpPr txBox="1"/>
            <p:nvPr/>
          </p:nvSpPr>
          <p:spPr>
            <a:xfrm>
              <a:off x="580443" y="4436271"/>
              <a:ext cx="6135763" cy="38318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Operadoras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Ameplan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Bradesco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Cemeru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Clinipam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GNDI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H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Mediplan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Francisco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São Francisco Vidas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Lucas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Saúde Beneficência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800">
                  <a:solidFill>
                    <a:srgbClr val="31384D"/>
                  </a:solidFill>
                  <a:highlight>
                    <a:srgbClr val="F5E266"/>
                  </a:highlight>
                  <a:latin typeface="Calibri"/>
                  <a:ea typeface="Calibri"/>
                  <a:cs typeface="Calibri"/>
                  <a:sym typeface="Calibri"/>
                </a:rPr>
                <a:t>Única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Unimed Costa do Sol</a:t>
              </a:r>
              <a:endParaRPr/>
            </a:p>
          </p:txBody>
        </p:sp>
        <p:pic>
          <p:nvPicPr>
            <p:cNvPr descr="Marca de seleção" id="5473" name="Google Shape;5473;p1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2" y="496479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474" name="Google Shape;5474;p1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210773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475" name="Google Shape;5475;p1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46343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476" name="Google Shape;5476;p1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7065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477" name="Google Shape;5477;p1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95792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478" name="Google Shape;5478;p1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21932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479" name="Google Shape;5479;p1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46687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480" name="Google Shape;5480;p1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70217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481" name="Google Shape;5481;p1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95552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482" name="Google Shape;5482;p1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19632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483" name="Google Shape;5483;p1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44940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484" name="Google Shape;5484;p1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67995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485" name="Google Shape;5485;p1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3" y="792738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9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Google Shape;5490;p156"/>
          <p:cNvSpPr txBox="1"/>
          <p:nvPr/>
        </p:nvSpPr>
        <p:spPr>
          <a:xfrm>
            <a:off x="162988" y="313075"/>
            <a:ext cx="5414916" cy="9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Inclusões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200"/>
              <a:buFont typeface="Calibri"/>
              <a:buNone/>
            </a:pPr>
            <a:r>
              <a:rPr lang="pt-BR" sz="2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– Única Saúde</a:t>
            </a:r>
            <a:endParaRPr/>
          </a:p>
        </p:txBody>
      </p:sp>
      <p:grpSp>
        <p:nvGrpSpPr>
          <p:cNvPr id="5491" name="Google Shape;5491;p156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492" name="Google Shape;5492;p1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93" name="Google Shape;5493;p156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494" name="Google Shape;5494;p156"/>
          <p:cNvGrpSpPr/>
          <p:nvPr/>
        </p:nvGrpSpPr>
        <p:grpSpPr>
          <a:xfrm>
            <a:off x="162988" y="1318600"/>
            <a:ext cx="6541989" cy="7522921"/>
            <a:chOff x="162988" y="1318600"/>
            <a:chExt cx="6541989" cy="7522921"/>
          </a:xfrm>
        </p:grpSpPr>
        <p:pic>
          <p:nvPicPr>
            <p:cNvPr descr="Estetoscópio" id="5495" name="Google Shape;5495;p1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96" name="Google Shape;5496;p156"/>
            <p:cNvSpPr txBox="1"/>
            <p:nvPr/>
          </p:nvSpPr>
          <p:spPr>
            <a:xfrm>
              <a:off x="569214" y="1331773"/>
              <a:ext cx="6135763" cy="75097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Inclusões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Ficha para adesão ao convênio médico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Declaração de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 (cópias)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Titular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 e registro)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Dependentes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Cônjuge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casamento, união estável ou comprovação de filhos em comum)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Filhos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nascimento ou declaração de guarda)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(para maiores de 18 anos) e CPF (para todos)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Respeitando a convenção coletiva, os beneficiários serão isentos de carências quando solicitada a inclusão em até no máximo 90 ou 180 dias da data de admissão (dependendo do cargo) e até 30 dias da data de vínculo, no caso de novos dependentes. Para inclusões após o prazo determinado, serão aplicadas carências conforme ANS.</a:t>
              </a:r>
              <a:endParaRPr/>
            </a:p>
          </p:txBody>
        </p:sp>
        <p:pic>
          <p:nvPicPr>
            <p:cNvPr descr="Marca de seleção" id="5497" name="Google Shape;5497;p1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54" y="204518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498" name="Google Shape;5498;p1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364044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499" name="Google Shape;5499;p1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385607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500" name="Google Shape;5500;p1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5" y="586764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501" name="Google Shape;5501;p1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4" y="630159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502" name="Google Shape;5502;p1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710699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503" name="Google Shape;5503;p1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9" y="732248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504" name="Google Shape;5504;p1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4" y="793776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505" name="Google Shape;5505;p1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4" y="406106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506" name="Google Shape;5506;p1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27825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507" name="Google Shape;5507;p1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49471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508" name="Google Shape;5508;p1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7" y="225017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2" name="Shape 5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3" name="Google Shape;5513;p157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514" name="Google Shape;5514;p1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15" name="Google Shape;5515;p157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516" name="Google Shape;5516;p157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517" name="Google Shape;5517;p1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18" name="Google Shape;5518;p157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5519" name="Google Shape;5519;p157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Única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20" name="Google Shape;5520;p157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5521" name="Google Shape;5521;p1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22" name="Google Shape;5522;p157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Cadastro de Usuários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5523" name="Google Shape;5523;p1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24" name="Google Shape;5524;p157"/>
          <p:cNvGrpSpPr/>
          <p:nvPr/>
        </p:nvGrpSpPr>
        <p:grpSpPr>
          <a:xfrm>
            <a:off x="609548" y="4995860"/>
            <a:ext cx="6067586" cy="861774"/>
            <a:chOff x="554127" y="318888"/>
            <a:chExt cx="6067586" cy="861774"/>
          </a:xfrm>
        </p:grpSpPr>
        <p:sp>
          <p:nvSpPr>
            <p:cNvPr id="5525" name="Google Shape;5525;p157"/>
            <p:cNvSpPr txBox="1"/>
            <p:nvPr/>
          </p:nvSpPr>
          <p:spPr>
            <a:xfrm>
              <a:off x="554127" y="318888"/>
              <a:ext cx="6067586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“Dependente”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 para todos os dependentes que deverão ser incluídos e assinar no campo “Assinatura do Funcionário”.</a:t>
              </a:r>
              <a:endParaRPr/>
            </a:p>
          </p:txBody>
        </p:sp>
        <p:pic>
          <p:nvPicPr>
            <p:cNvPr descr="Marca de seleção" id="5526" name="Google Shape;5526;p1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27" name="Google Shape;5527;p157"/>
          <p:cNvGrpSpPr/>
          <p:nvPr/>
        </p:nvGrpSpPr>
        <p:grpSpPr>
          <a:xfrm>
            <a:off x="126520" y="2269903"/>
            <a:ext cx="6604958" cy="2597695"/>
            <a:chOff x="126520" y="2269903"/>
            <a:chExt cx="6604958" cy="2597695"/>
          </a:xfrm>
        </p:grpSpPr>
        <p:pic>
          <p:nvPicPr>
            <p:cNvPr id="5528" name="Google Shape;5528;p1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6521" y="2269903"/>
              <a:ext cx="6604957" cy="25976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29" name="Google Shape;5529;p157"/>
            <p:cNvSpPr/>
            <p:nvPr/>
          </p:nvSpPr>
          <p:spPr>
            <a:xfrm>
              <a:off x="126522" y="2960482"/>
              <a:ext cx="3347302" cy="37438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0" name="Google Shape;5530;p157"/>
            <p:cNvSpPr/>
            <p:nvPr/>
          </p:nvSpPr>
          <p:spPr>
            <a:xfrm>
              <a:off x="126520" y="3334872"/>
              <a:ext cx="3347302" cy="33617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1" name="Google Shape;5531;p157"/>
            <p:cNvSpPr/>
            <p:nvPr/>
          </p:nvSpPr>
          <p:spPr>
            <a:xfrm>
              <a:off x="126520" y="3671048"/>
              <a:ext cx="3347302" cy="33617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2" name="Google Shape;5532;p157"/>
            <p:cNvSpPr/>
            <p:nvPr/>
          </p:nvSpPr>
          <p:spPr>
            <a:xfrm>
              <a:off x="126520" y="4007224"/>
              <a:ext cx="1715885" cy="33617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3" name="Google Shape;5533;p157"/>
            <p:cNvSpPr/>
            <p:nvPr/>
          </p:nvSpPr>
          <p:spPr>
            <a:xfrm>
              <a:off x="3473822" y="2959337"/>
              <a:ext cx="1721225" cy="37438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4" name="Google Shape;5534;p157"/>
            <p:cNvSpPr/>
            <p:nvPr/>
          </p:nvSpPr>
          <p:spPr>
            <a:xfrm>
              <a:off x="5195047" y="2959337"/>
              <a:ext cx="1536431" cy="37438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5" name="Google Shape;5535;p157"/>
            <p:cNvSpPr/>
            <p:nvPr/>
          </p:nvSpPr>
          <p:spPr>
            <a:xfrm>
              <a:off x="3473821" y="3333726"/>
              <a:ext cx="1721224" cy="33732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6" name="Google Shape;5536;p157"/>
            <p:cNvSpPr/>
            <p:nvPr/>
          </p:nvSpPr>
          <p:spPr>
            <a:xfrm>
              <a:off x="5195045" y="3334871"/>
              <a:ext cx="1536431" cy="33617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7" name="Google Shape;5537;p157"/>
            <p:cNvSpPr/>
            <p:nvPr/>
          </p:nvSpPr>
          <p:spPr>
            <a:xfrm>
              <a:off x="3473821" y="3669902"/>
              <a:ext cx="1721224" cy="33732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8" name="Google Shape;5538;p157"/>
            <p:cNvSpPr/>
            <p:nvPr/>
          </p:nvSpPr>
          <p:spPr>
            <a:xfrm>
              <a:off x="5195045" y="3669902"/>
              <a:ext cx="1536431" cy="33732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9" name="Google Shape;5539;p157"/>
            <p:cNvSpPr/>
            <p:nvPr/>
          </p:nvSpPr>
          <p:spPr>
            <a:xfrm>
              <a:off x="3473821" y="4003785"/>
              <a:ext cx="1721224" cy="33732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0" name="Google Shape;5540;p157"/>
            <p:cNvSpPr/>
            <p:nvPr/>
          </p:nvSpPr>
          <p:spPr>
            <a:xfrm>
              <a:off x="1842407" y="4004357"/>
              <a:ext cx="449036" cy="33617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41" name="Google Shape;5541;p157"/>
          <p:cNvGrpSpPr/>
          <p:nvPr/>
        </p:nvGrpSpPr>
        <p:grpSpPr>
          <a:xfrm>
            <a:off x="126519" y="5956216"/>
            <a:ext cx="6604959" cy="2881656"/>
            <a:chOff x="126519" y="5956216"/>
            <a:chExt cx="6604959" cy="2881656"/>
          </a:xfrm>
        </p:grpSpPr>
        <p:pic>
          <p:nvPicPr>
            <p:cNvPr id="5542" name="Google Shape;5542;p15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6521" y="5956216"/>
              <a:ext cx="6604957" cy="2061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3" name="Google Shape;5543;p15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972727" y="8145599"/>
              <a:ext cx="2557709" cy="6922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44" name="Google Shape;5544;p157"/>
            <p:cNvSpPr/>
            <p:nvPr/>
          </p:nvSpPr>
          <p:spPr>
            <a:xfrm>
              <a:off x="126520" y="6306126"/>
              <a:ext cx="3347301" cy="33943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5" name="Google Shape;5545;p157"/>
            <p:cNvSpPr/>
            <p:nvPr/>
          </p:nvSpPr>
          <p:spPr>
            <a:xfrm>
              <a:off x="126519" y="6645563"/>
              <a:ext cx="3347301" cy="33943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6" name="Google Shape;5546;p157"/>
            <p:cNvSpPr/>
            <p:nvPr/>
          </p:nvSpPr>
          <p:spPr>
            <a:xfrm>
              <a:off x="3473820" y="6306126"/>
              <a:ext cx="1721225" cy="33943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7" name="Google Shape;5547;p157"/>
            <p:cNvSpPr/>
            <p:nvPr/>
          </p:nvSpPr>
          <p:spPr>
            <a:xfrm>
              <a:off x="3473820" y="6646010"/>
              <a:ext cx="1721225" cy="33943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8" name="Google Shape;5548;p157"/>
            <p:cNvSpPr/>
            <p:nvPr/>
          </p:nvSpPr>
          <p:spPr>
            <a:xfrm>
              <a:off x="5195045" y="6305679"/>
              <a:ext cx="1536431" cy="33943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9" name="Google Shape;5549;p157"/>
            <p:cNvSpPr/>
            <p:nvPr/>
          </p:nvSpPr>
          <p:spPr>
            <a:xfrm>
              <a:off x="5195043" y="6645116"/>
              <a:ext cx="1536431" cy="33943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0" name="Google Shape;5550;p157"/>
            <p:cNvSpPr/>
            <p:nvPr/>
          </p:nvSpPr>
          <p:spPr>
            <a:xfrm>
              <a:off x="2009885" y="8084092"/>
              <a:ext cx="2445275" cy="74805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16"/>
          <p:cNvSpPr txBox="1"/>
          <p:nvPr/>
        </p:nvSpPr>
        <p:spPr>
          <a:xfrm>
            <a:off x="162988" y="313075"/>
            <a:ext cx="5087619" cy="799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600"/>
              <a:buFont typeface="Calibri"/>
              <a:buNone/>
            </a:pPr>
            <a:r>
              <a:rPr b="1" lang="pt-BR" sz="2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Introdução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600"/>
              <a:buFont typeface="Calibri"/>
              <a:buNone/>
            </a:pPr>
            <a:r>
              <a:rPr lang="pt-BR" sz="2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/>
          </a:p>
        </p:txBody>
      </p:sp>
      <p:grpSp>
        <p:nvGrpSpPr>
          <p:cNvPr id="2176" name="Google Shape;2176;p16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2177" name="Google Shape;2177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8" name="Google Shape;2178;p16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179" name="Google Shape;2179;p16"/>
          <p:cNvGrpSpPr/>
          <p:nvPr/>
        </p:nvGrpSpPr>
        <p:grpSpPr>
          <a:xfrm>
            <a:off x="162988" y="1662852"/>
            <a:ext cx="6541989" cy="2783162"/>
            <a:chOff x="162988" y="1318600"/>
            <a:chExt cx="6541989" cy="2783162"/>
          </a:xfrm>
        </p:grpSpPr>
        <p:pic>
          <p:nvPicPr>
            <p:cNvPr descr="Estetoscópio" id="2180" name="Google Shape;2180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1" name="Google Shape;2181;p16"/>
            <p:cNvSpPr txBox="1"/>
            <p:nvPr/>
          </p:nvSpPr>
          <p:spPr>
            <a:xfrm>
              <a:off x="569214" y="1331773"/>
              <a:ext cx="6135763" cy="2769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Neste manual constam os procedimentos, documentações, formulários e orientações para envio e preenchimento de cada operadora, </a:t>
              </a: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TODAS as documentações listadas</a:t>
              </a: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e </a:t>
              </a: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informações circuladas em amarelo </a:t>
              </a: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imprescindíveis para a realização dos processos de inclusão, exclusão e plano de continuidade.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Sem as mesmas corretas e completas, os processos poderão atrasar e até mesmo perder o prazo, podendo acarretar em custos, carências e negativa da operadora.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2" name="Google Shape;2182;p16"/>
          <p:cNvGrpSpPr/>
          <p:nvPr/>
        </p:nvGrpSpPr>
        <p:grpSpPr>
          <a:xfrm>
            <a:off x="162988" y="4420712"/>
            <a:ext cx="6541989" cy="3844991"/>
            <a:chOff x="162988" y="4420712"/>
            <a:chExt cx="6541989" cy="3844991"/>
          </a:xfrm>
        </p:grpSpPr>
        <p:pic>
          <p:nvPicPr>
            <p:cNvPr descr="Estetoscópio" id="2183" name="Google Shape;2183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442071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4" name="Google Shape;2184;p16"/>
            <p:cNvSpPr txBox="1"/>
            <p:nvPr/>
          </p:nvSpPr>
          <p:spPr>
            <a:xfrm>
              <a:off x="569214" y="4433885"/>
              <a:ext cx="6135763" cy="38318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Operadoras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Ameplan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i="0" lang="pt-BR" sz="1800" u="none" strike="noStrike">
                  <a:solidFill>
                    <a:srgbClr val="31384D"/>
                  </a:solidFill>
                  <a:highlight>
                    <a:srgbClr val="F5E266"/>
                  </a:highlight>
                  <a:latin typeface="Calibri"/>
                  <a:ea typeface="Calibri"/>
                  <a:cs typeface="Calibri"/>
                  <a:sym typeface="Calibri"/>
                </a:rPr>
                <a:t>Bradesco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Cemeru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Clinipam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GNDI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H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Mediplan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Francisco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São Francisco Vidas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Lucas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Saúde Beneficência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Única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Unimed Costa do Sol</a:t>
              </a:r>
              <a:endParaRPr/>
            </a:p>
          </p:txBody>
        </p:sp>
        <p:pic>
          <p:nvPicPr>
            <p:cNvPr descr="Marca de seleção" id="2185" name="Google Shape;2185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2" y="496479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186" name="Google Shape;2186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210773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187" name="Google Shape;2187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46343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188" name="Google Shape;2188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7065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189" name="Google Shape;2189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95030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190" name="Google Shape;2190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19646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191" name="Google Shape;2191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43449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192" name="Google Shape;2192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6831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193" name="Google Shape;2193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92123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194" name="Google Shape;2194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16394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195" name="Google Shape;2195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41130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196" name="Google Shape;2196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65137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197" name="Google Shape;2197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3" y="789690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4" name="Shape 5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5" name="Google Shape;5555;p158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5556" name="Google Shape;5556;p1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57" name="Google Shape;5557;p158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5558" name="Google Shape;5558;p158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Única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59" name="Google Shape;5559;p158"/>
          <p:cNvGrpSpPr/>
          <p:nvPr/>
        </p:nvGrpSpPr>
        <p:grpSpPr>
          <a:xfrm>
            <a:off x="180865" y="864455"/>
            <a:ext cx="6121344" cy="1275057"/>
            <a:chOff x="180865" y="864455"/>
            <a:chExt cx="6121344" cy="1275057"/>
          </a:xfrm>
        </p:grpSpPr>
        <p:pic>
          <p:nvPicPr>
            <p:cNvPr descr="Estetoscópio" id="5560" name="Google Shape;5560;p1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1" name="Google Shape;5561;p158"/>
            <p:cNvSpPr txBox="1"/>
            <p:nvPr/>
          </p:nvSpPr>
          <p:spPr>
            <a:xfrm>
              <a:off x="541371" y="877628"/>
              <a:ext cx="5760838" cy="1261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TITULAR –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 refere ao titular do plano (funcionário da empresa).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DEPENDENTES – </a:t>
              </a:r>
              <a:r>
                <a:rPr i="0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Cônjuge ou companheiro(a) e filhos(as) solteiros até 24 anos.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5562" name="Google Shape;5562;p1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69832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563" name="Google Shape;5563;p1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564" name="Google Shape;5564;p1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51553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65" name="Google Shape;5565;p158"/>
          <p:cNvGrpSpPr/>
          <p:nvPr/>
        </p:nvGrpSpPr>
        <p:grpSpPr>
          <a:xfrm>
            <a:off x="133350" y="2496012"/>
            <a:ext cx="6591300" cy="4366865"/>
            <a:chOff x="133350" y="2496012"/>
            <a:chExt cx="6591300" cy="4366865"/>
          </a:xfrm>
        </p:grpSpPr>
        <p:pic>
          <p:nvPicPr>
            <p:cNvPr id="5566" name="Google Shape;5566;p1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3350" y="2496012"/>
              <a:ext cx="6591300" cy="43668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7" name="Google Shape;5567;p158"/>
            <p:cNvSpPr/>
            <p:nvPr/>
          </p:nvSpPr>
          <p:spPr>
            <a:xfrm>
              <a:off x="180865" y="3211407"/>
              <a:ext cx="6454885" cy="117009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1" name="Shape 5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2" name="Google Shape;5572;p159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Única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73" name="Google Shape;5573;p159"/>
          <p:cNvGrpSpPr/>
          <p:nvPr/>
        </p:nvGrpSpPr>
        <p:grpSpPr>
          <a:xfrm>
            <a:off x="180865" y="864455"/>
            <a:ext cx="5724635" cy="1705944"/>
            <a:chOff x="180865" y="864455"/>
            <a:chExt cx="5724635" cy="1705944"/>
          </a:xfrm>
        </p:grpSpPr>
        <p:pic>
          <p:nvPicPr>
            <p:cNvPr descr="Estetoscópio" id="5574" name="Google Shape;5574;p1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75" name="Google Shape;5575;p159"/>
            <p:cNvSpPr txBox="1"/>
            <p:nvPr/>
          </p:nvSpPr>
          <p:spPr>
            <a:xfrm>
              <a:off x="541371" y="877628"/>
              <a:ext cx="5364129" cy="16927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perguntas em todos os campos e rubricar.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TITULAR –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 refere ao titular do plano (funcionário da empresa).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DEPENDENTES – </a:t>
              </a:r>
              <a:r>
                <a:rPr i="0" lang="pt-BR" sz="12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Cônjuge ou companheiro(a) e filhos(as) solteiros até 24 anos.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Exemplo: Funcionário + Cônjuge + Filho</a:t>
              </a:r>
              <a:br>
                <a:rPr b="1" i="0" lang="pt-BR" sz="14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pt-BR" sz="14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perguntas para: Titular + Dep. 1 + Dep. 2</a:t>
              </a:r>
              <a:endParaRPr/>
            </a:p>
          </p:txBody>
        </p:sp>
        <p:pic>
          <p:nvPicPr>
            <p:cNvPr descr="Marca de seleção" id="5576" name="Google Shape;5576;p1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5791" y="169832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577" name="Google Shape;5577;p1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578" name="Google Shape;5578;p1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5791" y="151553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79" name="Google Shape;5579;p159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580" name="Google Shape;5580;p1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1" name="Google Shape;5581;p159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582" name="Google Shape;5582;p159"/>
          <p:cNvGrpSpPr/>
          <p:nvPr/>
        </p:nvGrpSpPr>
        <p:grpSpPr>
          <a:xfrm>
            <a:off x="215917" y="2865917"/>
            <a:ext cx="6426166" cy="4469685"/>
            <a:chOff x="215917" y="2865917"/>
            <a:chExt cx="6426166" cy="4469685"/>
          </a:xfrm>
        </p:grpSpPr>
        <p:pic>
          <p:nvPicPr>
            <p:cNvPr id="5583" name="Google Shape;5583;p1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15917" y="2865917"/>
              <a:ext cx="6426166" cy="4469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4" name="Google Shape;5584;p159"/>
            <p:cNvSpPr/>
            <p:nvPr/>
          </p:nvSpPr>
          <p:spPr>
            <a:xfrm>
              <a:off x="4960244" y="3364722"/>
              <a:ext cx="1681839" cy="397088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8" name="Shape 5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9" name="Google Shape;5589;p160"/>
          <p:cNvGrpSpPr/>
          <p:nvPr/>
        </p:nvGrpSpPr>
        <p:grpSpPr>
          <a:xfrm>
            <a:off x="540916" y="3259711"/>
            <a:ext cx="5351373" cy="307777"/>
            <a:chOff x="576890" y="2305177"/>
            <a:chExt cx="5351373" cy="307777"/>
          </a:xfrm>
        </p:grpSpPr>
        <p:sp>
          <p:nvSpPr>
            <p:cNvPr id="5590" name="Google Shape;5590;p160"/>
            <p:cNvSpPr txBox="1"/>
            <p:nvPr/>
          </p:nvSpPr>
          <p:spPr>
            <a:xfrm>
              <a:off x="830837" y="2305177"/>
              <a:ext cx="50974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Anexar um relatório médico com as informações da patologia.</a:t>
              </a:r>
              <a:endParaRPr/>
            </a:p>
          </p:txBody>
        </p:sp>
        <p:pic>
          <p:nvPicPr>
            <p:cNvPr descr="Marca de seleção" id="5591" name="Google Shape;5591;p1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6890" y="2326031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92" name="Google Shape;5592;p160"/>
          <p:cNvGrpSpPr/>
          <p:nvPr/>
        </p:nvGrpSpPr>
        <p:grpSpPr>
          <a:xfrm>
            <a:off x="233821" y="2545510"/>
            <a:ext cx="6390357" cy="556093"/>
            <a:chOff x="233821" y="2545510"/>
            <a:chExt cx="6390357" cy="556093"/>
          </a:xfrm>
        </p:grpSpPr>
        <p:pic>
          <p:nvPicPr>
            <p:cNvPr id="5593" name="Google Shape;5593;p1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3821" y="2545510"/>
              <a:ext cx="6390357" cy="55609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94" name="Google Shape;5594;p160"/>
            <p:cNvGrpSpPr/>
            <p:nvPr/>
          </p:nvGrpSpPr>
          <p:grpSpPr>
            <a:xfrm>
              <a:off x="316096" y="2823557"/>
              <a:ext cx="5984972" cy="253916"/>
              <a:chOff x="574995" y="4903513"/>
              <a:chExt cx="4839041" cy="205299"/>
            </a:xfrm>
          </p:grpSpPr>
          <p:sp>
            <p:nvSpPr>
              <p:cNvPr id="5595" name="Google Shape;5595;p160"/>
              <p:cNvSpPr txBox="1"/>
              <p:nvPr/>
            </p:nvSpPr>
            <p:spPr>
              <a:xfrm>
                <a:off x="574995" y="4903513"/>
                <a:ext cx="151053" cy="20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050">
                    <a:solidFill>
                      <a:srgbClr val="31384D"/>
                    </a:solidFill>
                    <a:highlight>
                      <a:srgbClr val="F5E266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9</a:t>
                </a:r>
                <a:endParaRPr/>
              </a:p>
            </p:txBody>
          </p:sp>
          <p:sp>
            <p:nvSpPr>
              <p:cNvPr id="5596" name="Google Shape;5596;p160"/>
              <p:cNvSpPr txBox="1"/>
              <p:nvPr/>
            </p:nvSpPr>
            <p:spPr>
              <a:xfrm>
                <a:off x="2010854" y="4925623"/>
                <a:ext cx="3403182" cy="161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rgbClr val="31384D"/>
                    </a:solidFill>
                    <a:highlight>
                      <a:srgbClr val="F5E266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 Miopia 3,25 esquerdo e direito. Uso de lentes de contato trocados diariamente. Miopia desde os 14 anos</a:t>
                </a:r>
                <a:endParaRPr/>
              </a:p>
            </p:txBody>
          </p:sp>
          <p:sp>
            <p:nvSpPr>
              <p:cNvPr id="5597" name="Google Shape;5597;p160"/>
              <p:cNvSpPr txBox="1"/>
              <p:nvPr/>
            </p:nvSpPr>
            <p:spPr>
              <a:xfrm>
                <a:off x="812378" y="4917730"/>
                <a:ext cx="426088" cy="1741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800">
                    <a:solidFill>
                      <a:srgbClr val="31384D"/>
                    </a:solidFill>
                    <a:highlight>
                      <a:srgbClr val="F5E266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Dep. 1</a:t>
                </a:r>
                <a:endParaRPr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98" name="Google Shape;5598;p160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Única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99" name="Google Shape;5599;p160"/>
          <p:cNvGrpSpPr/>
          <p:nvPr/>
        </p:nvGrpSpPr>
        <p:grpSpPr>
          <a:xfrm>
            <a:off x="180865" y="864455"/>
            <a:ext cx="5323823" cy="1059613"/>
            <a:chOff x="180865" y="864455"/>
            <a:chExt cx="5323823" cy="1059613"/>
          </a:xfrm>
        </p:grpSpPr>
        <p:pic>
          <p:nvPicPr>
            <p:cNvPr descr="Estetoscópio" id="5600" name="Google Shape;5600;p1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1" name="Google Shape;5601;p160"/>
            <p:cNvSpPr txBox="1"/>
            <p:nvPr/>
          </p:nvSpPr>
          <p:spPr>
            <a:xfrm>
              <a:off x="541371" y="877628"/>
              <a:ext cx="4963317" cy="10464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Declaração de Saúde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200"/>
                <a:buFont typeface="Calibri"/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200"/>
                <a:buFont typeface="Calibri"/>
                <a:buNone/>
              </a:pPr>
              <a:r>
                <a:rPr b="1" i="0" lang="pt-BR" sz="12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Item se refere ao número da pergunta no formulário acima.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cônjuge responda “sim” para a pergunta abaixo:</a:t>
              </a:r>
              <a:endParaRPr/>
            </a:p>
          </p:txBody>
        </p:sp>
        <p:pic>
          <p:nvPicPr>
            <p:cNvPr descr="Marca de seleção" id="5602" name="Google Shape;5602;p1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5791" y="1305862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03" name="Google Shape;5603;p160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604" name="Google Shape;5604;p1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5" name="Google Shape;5605;p160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606" name="Google Shape;5606;p160"/>
          <p:cNvGrpSpPr/>
          <p:nvPr/>
        </p:nvGrpSpPr>
        <p:grpSpPr>
          <a:xfrm>
            <a:off x="540916" y="7073649"/>
            <a:ext cx="5351373" cy="307777"/>
            <a:chOff x="576890" y="2305177"/>
            <a:chExt cx="5351373" cy="307777"/>
          </a:xfrm>
        </p:grpSpPr>
        <p:sp>
          <p:nvSpPr>
            <p:cNvPr id="5607" name="Google Shape;5607;p160"/>
            <p:cNvSpPr txBox="1"/>
            <p:nvPr/>
          </p:nvSpPr>
          <p:spPr>
            <a:xfrm>
              <a:off x="830837" y="2305177"/>
              <a:ext cx="50974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dados marcados.</a:t>
              </a:r>
              <a:endParaRPr/>
            </a:p>
          </p:txBody>
        </p:sp>
        <p:pic>
          <p:nvPicPr>
            <p:cNvPr descr="Marca de seleção" id="5608" name="Google Shape;5608;p1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6890" y="2326031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09" name="Google Shape;5609;p1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3821" y="1954214"/>
            <a:ext cx="6172735" cy="5105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10" name="Google Shape;5610;p160"/>
          <p:cNvGrpSpPr/>
          <p:nvPr/>
        </p:nvGrpSpPr>
        <p:grpSpPr>
          <a:xfrm>
            <a:off x="127000" y="3643878"/>
            <a:ext cx="6604000" cy="3339341"/>
            <a:chOff x="127000" y="3643878"/>
            <a:chExt cx="6604000" cy="3339341"/>
          </a:xfrm>
        </p:grpSpPr>
        <p:grpSp>
          <p:nvGrpSpPr>
            <p:cNvPr id="5611" name="Google Shape;5611;p160"/>
            <p:cNvGrpSpPr/>
            <p:nvPr/>
          </p:nvGrpSpPr>
          <p:grpSpPr>
            <a:xfrm>
              <a:off x="127000" y="3643878"/>
              <a:ext cx="6604000" cy="3339341"/>
              <a:chOff x="127000" y="3643878"/>
              <a:chExt cx="6604000" cy="3339341"/>
            </a:xfrm>
          </p:grpSpPr>
          <p:pic>
            <p:nvPicPr>
              <p:cNvPr id="5612" name="Google Shape;5612;p16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27000" y="3643878"/>
                <a:ext cx="6604000" cy="333934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613" name="Google Shape;5613;p160"/>
              <p:cNvGrpSpPr/>
              <p:nvPr/>
            </p:nvGrpSpPr>
            <p:grpSpPr>
              <a:xfrm>
                <a:off x="316096" y="5561639"/>
                <a:ext cx="5984972" cy="253916"/>
                <a:chOff x="574995" y="4903513"/>
                <a:chExt cx="4839041" cy="205299"/>
              </a:xfrm>
            </p:grpSpPr>
            <p:sp>
              <p:nvSpPr>
                <p:cNvPr id="5614" name="Google Shape;5614;p160"/>
                <p:cNvSpPr txBox="1"/>
                <p:nvPr/>
              </p:nvSpPr>
              <p:spPr>
                <a:xfrm>
                  <a:off x="574995" y="4903513"/>
                  <a:ext cx="151053" cy="2052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1050">
                      <a:solidFill>
                        <a:srgbClr val="31384D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9</a:t>
                  </a:r>
                  <a:endParaRPr/>
                </a:p>
              </p:txBody>
            </p:sp>
            <p:sp>
              <p:nvSpPr>
                <p:cNvPr id="5615" name="Google Shape;5615;p160"/>
                <p:cNvSpPr txBox="1"/>
                <p:nvPr/>
              </p:nvSpPr>
              <p:spPr>
                <a:xfrm>
                  <a:off x="2010854" y="4925623"/>
                  <a:ext cx="3403182" cy="1617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700">
                      <a:solidFill>
                        <a:srgbClr val="31384D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Miopia 3,25 esquerdo e direito. Uso de lentes de contato trocados diariamente. Miopia desde os 14 anos</a:t>
                  </a:r>
                  <a:endParaRPr/>
                </a:p>
              </p:txBody>
            </p:sp>
            <p:sp>
              <p:nvSpPr>
                <p:cNvPr id="5616" name="Google Shape;5616;p160"/>
                <p:cNvSpPr txBox="1"/>
                <p:nvPr/>
              </p:nvSpPr>
              <p:spPr>
                <a:xfrm>
                  <a:off x="812378" y="4917730"/>
                  <a:ext cx="426088" cy="1741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pt-BR" sz="800">
                      <a:solidFill>
                        <a:srgbClr val="31384D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Dep. 1</a:t>
                  </a:r>
                  <a:endParaRPr sz="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617" name="Google Shape;5617;p160"/>
            <p:cNvSpPr/>
            <p:nvPr/>
          </p:nvSpPr>
          <p:spPr>
            <a:xfrm>
              <a:off x="233821" y="5280636"/>
              <a:ext cx="6461190" cy="163617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18" name="Google Shape;5618;p160"/>
          <p:cNvGrpSpPr/>
          <p:nvPr/>
        </p:nvGrpSpPr>
        <p:grpSpPr>
          <a:xfrm>
            <a:off x="127000" y="7475852"/>
            <a:ext cx="6604000" cy="1372894"/>
            <a:chOff x="127000" y="7475852"/>
            <a:chExt cx="6604000" cy="1372894"/>
          </a:xfrm>
        </p:grpSpPr>
        <p:pic>
          <p:nvPicPr>
            <p:cNvPr id="5619" name="Google Shape;5619;p16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7000" y="7475852"/>
              <a:ext cx="6604000" cy="1372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20" name="Google Shape;5620;p160"/>
            <p:cNvSpPr/>
            <p:nvPr/>
          </p:nvSpPr>
          <p:spPr>
            <a:xfrm>
              <a:off x="162988" y="7679872"/>
              <a:ext cx="6532023" cy="112122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4" name="Shape 5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5" name="Google Shape;5625;p161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Única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26" name="Google Shape;5626;p161"/>
          <p:cNvGrpSpPr/>
          <p:nvPr/>
        </p:nvGrpSpPr>
        <p:grpSpPr>
          <a:xfrm>
            <a:off x="180865" y="864455"/>
            <a:ext cx="5323823" cy="874947"/>
            <a:chOff x="180865" y="864455"/>
            <a:chExt cx="5323823" cy="874947"/>
          </a:xfrm>
        </p:grpSpPr>
        <p:pic>
          <p:nvPicPr>
            <p:cNvPr descr="Estetoscópio" id="5627" name="Google Shape;5627;p1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28" name="Google Shape;5628;p161"/>
            <p:cNvSpPr txBox="1"/>
            <p:nvPr/>
          </p:nvSpPr>
          <p:spPr>
            <a:xfrm>
              <a:off x="541371" y="877628"/>
              <a:ext cx="4963317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Declaração de Saúde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200"/>
                <a:buFont typeface="Calibri"/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200"/>
                <a:buFont typeface="Calibri"/>
                <a:buNone/>
              </a:pPr>
              <a:r>
                <a:rPr b="1" i="0" lang="pt-BR" sz="12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Ler, marcar alternativas, preencher “Local e Data” e assinar no campo “Usuário/Beneficiário/Titular Contratante”.</a:t>
              </a:r>
              <a:endParaRPr/>
            </a:p>
          </p:txBody>
        </p:sp>
        <p:pic>
          <p:nvPicPr>
            <p:cNvPr descr="Marca de seleção" id="5629" name="Google Shape;5629;p1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5791" y="1305862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30" name="Google Shape;5630;p161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631" name="Google Shape;5631;p1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2" name="Google Shape;5632;p161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633" name="Google Shape;5633;p161"/>
          <p:cNvGrpSpPr/>
          <p:nvPr/>
        </p:nvGrpSpPr>
        <p:grpSpPr>
          <a:xfrm>
            <a:off x="147034" y="1958610"/>
            <a:ext cx="6563931" cy="4493933"/>
            <a:chOff x="147034" y="1958610"/>
            <a:chExt cx="6563931" cy="4493933"/>
          </a:xfrm>
        </p:grpSpPr>
        <p:pic>
          <p:nvPicPr>
            <p:cNvPr id="5634" name="Google Shape;5634;p16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7034" y="1958610"/>
              <a:ext cx="6563931" cy="44939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5" name="Google Shape;5635;p161"/>
            <p:cNvSpPr/>
            <p:nvPr/>
          </p:nvSpPr>
          <p:spPr>
            <a:xfrm>
              <a:off x="149639" y="2559050"/>
              <a:ext cx="301211" cy="156845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6" name="Google Shape;5636;p161"/>
            <p:cNvSpPr/>
            <p:nvPr/>
          </p:nvSpPr>
          <p:spPr>
            <a:xfrm>
              <a:off x="162988" y="5848351"/>
              <a:ext cx="3119962" cy="48561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7" name="Google Shape;5637;p161"/>
            <p:cNvSpPr/>
            <p:nvPr/>
          </p:nvSpPr>
          <p:spPr>
            <a:xfrm>
              <a:off x="3378200" y="5848351"/>
              <a:ext cx="3316811" cy="48561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1" name="Shape 5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" name="Google Shape;5642;p162"/>
          <p:cNvSpPr txBox="1"/>
          <p:nvPr/>
        </p:nvSpPr>
        <p:spPr>
          <a:xfrm>
            <a:off x="162988" y="313075"/>
            <a:ext cx="5087619" cy="748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Exclusões e Planos de Continuidade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– Única Saúde</a:t>
            </a:r>
            <a:endParaRPr/>
          </a:p>
        </p:txBody>
      </p:sp>
      <p:grpSp>
        <p:nvGrpSpPr>
          <p:cNvPr id="5643" name="Google Shape;5643;p162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644" name="Google Shape;5644;p1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5" name="Google Shape;5645;p162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646" name="Google Shape;5646;p162"/>
          <p:cNvGrpSpPr/>
          <p:nvPr/>
        </p:nvGrpSpPr>
        <p:grpSpPr>
          <a:xfrm>
            <a:off x="146867" y="1253921"/>
            <a:ext cx="6564266" cy="3048868"/>
            <a:chOff x="146867" y="1329486"/>
            <a:chExt cx="6564266" cy="3048868"/>
          </a:xfrm>
        </p:grpSpPr>
        <p:sp>
          <p:nvSpPr>
            <p:cNvPr id="5647" name="Google Shape;5647;p162"/>
            <p:cNvSpPr txBox="1"/>
            <p:nvPr/>
          </p:nvSpPr>
          <p:spPr>
            <a:xfrm>
              <a:off x="575551" y="1362144"/>
              <a:ext cx="6135582" cy="3016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Exclusões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1" i="0" sz="12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2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No caso de demissão é necessário o envio da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cópia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da rescisão 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declaração de ciência sobre os direitos dos de planos de saúde.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 caso de óbito enviar cópia da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certidão de óbito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400"/>
                <a:buFont typeface="Calibri"/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 caso em que o colaborador decide romper com o contrato, se faz necessário a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TOTAL plano de saúde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ou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de DEPENDENTES plano de saúde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, para cancelamento o mesmo deverá ter cumprido o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prazo de permanência mínima de 12 meses e 6 meses sem utilização ou conforme contrato vigente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pic>
          <p:nvPicPr>
            <p:cNvPr descr="Marca de seleção" id="5648" name="Google Shape;5648;p1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059" y="213763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649" name="Google Shape;5649;p1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058" y="276856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650" name="Google Shape;5650;p1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057" y="320385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5651" name="Google Shape;5651;p1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867" y="13294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52" name="Google Shape;5652;p162"/>
          <p:cNvGrpSpPr/>
          <p:nvPr/>
        </p:nvGrpSpPr>
        <p:grpSpPr>
          <a:xfrm>
            <a:off x="146687" y="4496323"/>
            <a:ext cx="6564536" cy="4153781"/>
            <a:chOff x="146687" y="4543948"/>
            <a:chExt cx="6564536" cy="4153781"/>
          </a:xfrm>
        </p:grpSpPr>
        <p:sp>
          <p:nvSpPr>
            <p:cNvPr id="5653" name="Google Shape;5653;p162"/>
            <p:cNvSpPr txBox="1"/>
            <p:nvPr/>
          </p:nvSpPr>
          <p:spPr>
            <a:xfrm>
              <a:off x="575460" y="4573523"/>
              <a:ext cx="6135763" cy="4124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Planos de continuidade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opte pela continuidade no plano ele deverá enviar as documentações necessárias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30 dias da data de demissão.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Declaração de ciência sobre os direitos dos de planos de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Rescisão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dados, registro e baixa)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Três últimos holerites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 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não opte pela continuidade no plano deverá assinar o termo de opção e o RH reter as carteirinhas no momento da demissão.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5654" name="Google Shape;5654;p1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1" y="504860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655" name="Google Shape;5655;p1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14664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656" name="Google Shape;5656;p1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77103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657" name="Google Shape;5657;p1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98694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658" name="Google Shape;5658;p1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720547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659" name="Google Shape;5659;p1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9" y="786449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5660" name="Google Shape;5660;p1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687" y="4543948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661" name="Google Shape;5661;p1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7" y="656751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662" name="Google Shape;5662;p1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7" y="635704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6" name="Shape 5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7" name="Google Shape;5667;p163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5668" name="Google Shape;5668;p1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9" name="Google Shape;5669;p163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5670" name="Google Shape;5670;p163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Única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71" name="Google Shape;5671;p163"/>
          <p:cNvGrpSpPr/>
          <p:nvPr/>
        </p:nvGrpSpPr>
        <p:grpSpPr>
          <a:xfrm>
            <a:off x="180865" y="964237"/>
            <a:ext cx="6514146" cy="1191924"/>
            <a:chOff x="180865" y="265737"/>
            <a:chExt cx="6514146" cy="1191924"/>
          </a:xfrm>
        </p:grpSpPr>
        <p:sp>
          <p:nvSpPr>
            <p:cNvPr id="5672" name="Google Shape;5672;p163"/>
            <p:cNvSpPr txBox="1"/>
            <p:nvPr/>
          </p:nvSpPr>
          <p:spPr>
            <a:xfrm>
              <a:off x="554126" y="318888"/>
              <a:ext cx="6140885" cy="1138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Declaração de ciência sobre os direitos dos de planos de saúde.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marcados, “Local e Data” e assinar no campo “Ciente”.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5673" name="Google Shape;5673;p1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674" name="Google Shape;5674;p1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75" name="Google Shape;5675;p163"/>
          <p:cNvGrpSpPr/>
          <p:nvPr/>
        </p:nvGrpSpPr>
        <p:grpSpPr>
          <a:xfrm>
            <a:off x="436361" y="2225747"/>
            <a:ext cx="5985279" cy="6627993"/>
            <a:chOff x="436361" y="2225747"/>
            <a:chExt cx="5985279" cy="6627993"/>
          </a:xfrm>
        </p:grpSpPr>
        <p:pic>
          <p:nvPicPr>
            <p:cNvPr id="5676" name="Google Shape;5676;p1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6361" y="2225747"/>
              <a:ext cx="5985278" cy="66279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77" name="Google Shape;5677;p163"/>
            <p:cNvSpPr/>
            <p:nvPr/>
          </p:nvSpPr>
          <p:spPr>
            <a:xfrm>
              <a:off x="740833" y="2722034"/>
              <a:ext cx="2027768" cy="16510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8" name="Google Shape;5678;p163"/>
            <p:cNvSpPr/>
            <p:nvPr/>
          </p:nvSpPr>
          <p:spPr>
            <a:xfrm>
              <a:off x="3128433" y="2717801"/>
              <a:ext cx="884767" cy="16510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9" name="Google Shape;5679;p163"/>
            <p:cNvSpPr/>
            <p:nvPr/>
          </p:nvSpPr>
          <p:spPr>
            <a:xfrm>
              <a:off x="512233" y="3035300"/>
              <a:ext cx="4406477" cy="12958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0" name="Google Shape;5680;p163"/>
            <p:cNvSpPr/>
            <p:nvPr/>
          </p:nvSpPr>
          <p:spPr>
            <a:xfrm>
              <a:off x="2514599" y="3169677"/>
              <a:ext cx="613834" cy="12958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/>
            </a:p>
          </p:txBody>
        </p:sp>
        <p:sp>
          <p:nvSpPr>
            <p:cNvPr id="5681" name="Google Shape;5681;p163"/>
            <p:cNvSpPr/>
            <p:nvPr/>
          </p:nvSpPr>
          <p:spPr>
            <a:xfrm>
              <a:off x="532631" y="8201891"/>
              <a:ext cx="2595801" cy="33943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/>
            </a:p>
          </p:txBody>
        </p:sp>
        <p:sp>
          <p:nvSpPr>
            <p:cNvPr id="5682" name="Google Shape;5682;p163"/>
            <p:cNvSpPr/>
            <p:nvPr/>
          </p:nvSpPr>
          <p:spPr>
            <a:xfrm>
              <a:off x="4174542" y="8042564"/>
              <a:ext cx="2247098" cy="79732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6" name="Shape 5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7" name="Google Shape;5687;p164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5688" name="Google Shape;5688;p1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89" name="Google Shape;5689;p164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5690" name="Google Shape;5690;p164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Única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91" name="Google Shape;5691;p164"/>
          <p:cNvGrpSpPr/>
          <p:nvPr/>
        </p:nvGrpSpPr>
        <p:grpSpPr>
          <a:xfrm>
            <a:off x="180865" y="964237"/>
            <a:ext cx="6514146" cy="1407368"/>
            <a:chOff x="180865" y="265737"/>
            <a:chExt cx="6514146" cy="1407368"/>
          </a:xfrm>
        </p:grpSpPr>
        <p:sp>
          <p:nvSpPr>
            <p:cNvPr id="5692" name="Google Shape;5692;p164"/>
            <p:cNvSpPr txBox="1"/>
            <p:nvPr/>
          </p:nvSpPr>
          <p:spPr>
            <a:xfrm>
              <a:off x="554126" y="318888"/>
              <a:ext cx="6140885" cy="1354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Continuação - Declaração de ciência sobre os direitos dos de planos de saúde.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pt-BR" sz="12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marcar alternativas, preencher “Local e Data” e assinar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5693" name="Google Shape;5693;p1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694" name="Google Shape;5694;p1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95" name="Google Shape;5695;p164"/>
          <p:cNvGrpSpPr/>
          <p:nvPr/>
        </p:nvGrpSpPr>
        <p:grpSpPr>
          <a:xfrm>
            <a:off x="642204" y="2424756"/>
            <a:ext cx="5731952" cy="6599501"/>
            <a:chOff x="642204" y="2424756"/>
            <a:chExt cx="5731952" cy="6599501"/>
          </a:xfrm>
        </p:grpSpPr>
        <p:pic>
          <p:nvPicPr>
            <p:cNvPr id="5696" name="Google Shape;5696;p16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42204" y="2424756"/>
              <a:ext cx="5581117" cy="6394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97" name="Google Shape;5697;p164"/>
            <p:cNvSpPr/>
            <p:nvPr/>
          </p:nvSpPr>
          <p:spPr>
            <a:xfrm>
              <a:off x="703864" y="3285067"/>
              <a:ext cx="5409069" cy="76200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/>
            </a:p>
          </p:txBody>
        </p:sp>
        <p:sp>
          <p:nvSpPr>
            <p:cNvPr id="5698" name="Google Shape;5698;p164"/>
            <p:cNvSpPr/>
            <p:nvPr/>
          </p:nvSpPr>
          <p:spPr>
            <a:xfrm>
              <a:off x="744298" y="8479728"/>
              <a:ext cx="2168235" cy="29173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/>
            </a:p>
          </p:txBody>
        </p:sp>
        <p:sp>
          <p:nvSpPr>
            <p:cNvPr id="5699" name="Google Shape;5699;p164"/>
            <p:cNvSpPr/>
            <p:nvPr/>
          </p:nvSpPr>
          <p:spPr>
            <a:xfrm>
              <a:off x="4127058" y="8226936"/>
              <a:ext cx="2247098" cy="79732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3" name="Shape 5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4" name="Google Shape;5704;p165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5705" name="Google Shape;5705;p1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6" name="Google Shape;5706;p165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5707" name="Google Shape;5707;p165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Única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08" name="Google Shape;5708;p165"/>
          <p:cNvGrpSpPr/>
          <p:nvPr/>
        </p:nvGrpSpPr>
        <p:grpSpPr>
          <a:xfrm>
            <a:off x="180865" y="964237"/>
            <a:ext cx="6514146" cy="1407368"/>
            <a:chOff x="180865" y="265737"/>
            <a:chExt cx="6514146" cy="1407368"/>
          </a:xfrm>
        </p:grpSpPr>
        <p:sp>
          <p:nvSpPr>
            <p:cNvPr id="5709" name="Google Shape;5709;p165"/>
            <p:cNvSpPr txBox="1"/>
            <p:nvPr/>
          </p:nvSpPr>
          <p:spPr>
            <a:xfrm>
              <a:off x="554126" y="318888"/>
              <a:ext cx="6140885" cy="1354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Continuação - Declaração de ciência sobre os direitos dos de planos de saúde.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pt-BR" sz="12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marcar alternativas, preencher “Local e Data” e assinar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5710" name="Google Shape;5710;p1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711" name="Google Shape;5711;p1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12" name="Google Shape;5712;p165"/>
          <p:cNvGrpSpPr/>
          <p:nvPr/>
        </p:nvGrpSpPr>
        <p:grpSpPr>
          <a:xfrm>
            <a:off x="907574" y="2371605"/>
            <a:ext cx="5514066" cy="6572453"/>
            <a:chOff x="907574" y="2371605"/>
            <a:chExt cx="5514066" cy="6572453"/>
          </a:xfrm>
        </p:grpSpPr>
        <p:pic>
          <p:nvPicPr>
            <p:cNvPr id="5713" name="Google Shape;5713;p16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10371" y="2371605"/>
              <a:ext cx="5037257" cy="64699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14" name="Google Shape;5714;p165"/>
            <p:cNvSpPr/>
            <p:nvPr/>
          </p:nvSpPr>
          <p:spPr>
            <a:xfrm>
              <a:off x="4174542" y="8370426"/>
              <a:ext cx="2247098" cy="57363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/>
            </a:p>
          </p:txBody>
        </p:sp>
        <p:sp>
          <p:nvSpPr>
            <p:cNvPr id="5715" name="Google Shape;5715;p165"/>
            <p:cNvSpPr/>
            <p:nvPr/>
          </p:nvSpPr>
          <p:spPr>
            <a:xfrm>
              <a:off x="1008008" y="8492067"/>
              <a:ext cx="2154292" cy="27093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/>
            </a:p>
          </p:txBody>
        </p:sp>
        <p:sp>
          <p:nvSpPr>
            <p:cNvPr id="5716" name="Google Shape;5716;p165"/>
            <p:cNvSpPr/>
            <p:nvPr/>
          </p:nvSpPr>
          <p:spPr>
            <a:xfrm>
              <a:off x="910371" y="7082367"/>
              <a:ext cx="514569" cy="37761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/>
            </a:p>
          </p:txBody>
        </p:sp>
        <p:sp>
          <p:nvSpPr>
            <p:cNvPr id="5717" name="Google Shape;5717;p165"/>
            <p:cNvSpPr/>
            <p:nvPr/>
          </p:nvSpPr>
          <p:spPr>
            <a:xfrm>
              <a:off x="910371" y="5398105"/>
              <a:ext cx="514569" cy="37761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8" name="Google Shape;5718;p165"/>
            <p:cNvSpPr/>
            <p:nvPr/>
          </p:nvSpPr>
          <p:spPr>
            <a:xfrm>
              <a:off x="907574" y="6240236"/>
              <a:ext cx="4592273" cy="56756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9" name="Google Shape;5719;p165"/>
            <p:cNvSpPr/>
            <p:nvPr/>
          </p:nvSpPr>
          <p:spPr>
            <a:xfrm>
              <a:off x="907574" y="4625043"/>
              <a:ext cx="514569" cy="37761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0" name="Google Shape;5720;p165"/>
            <p:cNvSpPr/>
            <p:nvPr/>
          </p:nvSpPr>
          <p:spPr>
            <a:xfrm>
              <a:off x="907574" y="3752477"/>
              <a:ext cx="514569" cy="37761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1" name="Google Shape;5721;p165"/>
            <p:cNvSpPr/>
            <p:nvPr/>
          </p:nvSpPr>
          <p:spPr>
            <a:xfrm>
              <a:off x="907574" y="3142605"/>
              <a:ext cx="4670331" cy="37761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5" name="Shape 5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6" name="Google Shape;5726;p166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727" name="Google Shape;5727;p1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8" name="Google Shape;5728;p166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5729" name="Google Shape;5729;p166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Única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30" name="Google Shape;5730;p166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5731" name="Google Shape;5731;p1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32" name="Google Shape;5732;p166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TOTAL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5733" name="Google Shape;5733;p1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34" name="Google Shape;5734;p166"/>
          <p:cNvGrpSpPr/>
          <p:nvPr/>
        </p:nvGrpSpPr>
        <p:grpSpPr>
          <a:xfrm>
            <a:off x="628571" y="4035270"/>
            <a:ext cx="6067586" cy="677108"/>
            <a:chOff x="554127" y="318888"/>
            <a:chExt cx="6067586" cy="677108"/>
          </a:xfrm>
        </p:grpSpPr>
        <p:sp>
          <p:nvSpPr>
            <p:cNvPr id="5735" name="Google Shape;5735;p166"/>
            <p:cNvSpPr txBox="1"/>
            <p:nvPr/>
          </p:nvSpPr>
          <p:spPr>
            <a:xfrm>
              <a:off x="554127" y="318888"/>
              <a:ext cx="6067586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“Carta de cancelamento”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marcados.</a:t>
              </a:r>
              <a:endParaRPr/>
            </a:p>
          </p:txBody>
        </p:sp>
        <p:pic>
          <p:nvPicPr>
            <p:cNvPr descr="Marca de seleção" id="5736" name="Google Shape;5736;p1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37" name="Google Shape;5737;p166"/>
          <p:cNvGrpSpPr/>
          <p:nvPr/>
        </p:nvGrpSpPr>
        <p:grpSpPr>
          <a:xfrm>
            <a:off x="609548" y="6513707"/>
            <a:ext cx="6067586" cy="307777"/>
            <a:chOff x="554127" y="318888"/>
            <a:chExt cx="6067586" cy="307777"/>
          </a:xfrm>
        </p:grpSpPr>
        <p:sp>
          <p:nvSpPr>
            <p:cNvPr id="5738" name="Google Shape;5738;p166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5739" name="Google Shape;5739;p1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40" name="Google Shape;5740;p166"/>
          <p:cNvGrpSpPr/>
          <p:nvPr/>
        </p:nvGrpSpPr>
        <p:grpSpPr>
          <a:xfrm>
            <a:off x="84667" y="2328982"/>
            <a:ext cx="6688666" cy="1480593"/>
            <a:chOff x="84667" y="2328982"/>
            <a:chExt cx="6688666" cy="1480593"/>
          </a:xfrm>
        </p:grpSpPr>
        <p:pic>
          <p:nvPicPr>
            <p:cNvPr id="5741" name="Google Shape;5741;p1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667" y="2328982"/>
              <a:ext cx="6688666" cy="1449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2" name="Google Shape;5742;p166"/>
            <p:cNvSpPr/>
            <p:nvPr/>
          </p:nvSpPr>
          <p:spPr>
            <a:xfrm>
              <a:off x="84667" y="3249778"/>
              <a:ext cx="6688666" cy="55979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43" name="Google Shape;5743;p166"/>
          <p:cNvGrpSpPr/>
          <p:nvPr/>
        </p:nvGrpSpPr>
        <p:grpSpPr>
          <a:xfrm>
            <a:off x="84667" y="4891497"/>
            <a:ext cx="6688666" cy="1183933"/>
            <a:chOff x="84667" y="4891497"/>
            <a:chExt cx="6688666" cy="1183933"/>
          </a:xfrm>
        </p:grpSpPr>
        <p:pic>
          <p:nvPicPr>
            <p:cNvPr id="5744" name="Google Shape;5744;p16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667" y="4891497"/>
              <a:ext cx="6688666" cy="11839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5" name="Google Shape;5745;p166"/>
            <p:cNvSpPr/>
            <p:nvPr/>
          </p:nvSpPr>
          <p:spPr>
            <a:xfrm>
              <a:off x="84667" y="5329774"/>
              <a:ext cx="6688666" cy="74565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46" name="Google Shape;5746;p166"/>
          <p:cNvGrpSpPr/>
          <p:nvPr/>
        </p:nvGrpSpPr>
        <p:grpSpPr>
          <a:xfrm>
            <a:off x="84667" y="7080916"/>
            <a:ext cx="6688666" cy="1502150"/>
            <a:chOff x="84667" y="7080916"/>
            <a:chExt cx="6688666" cy="1502150"/>
          </a:xfrm>
        </p:grpSpPr>
        <p:pic>
          <p:nvPicPr>
            <p:cNvPr id="5747" name="Google Shape;5747;p16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667" y="7080916"/>
              <a:ext cx="6688666" cy="1494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8" name="Google Shape;5748;p166"/>
            <p:cNvSpPr/>
            <p:nvPr/>
          </p:nvSpPr>
          <p:spPr>
            <a:xfrm>
              <a:off x="84667" y="8027864"/>
              <a:ext cx="35776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9" name="Google Shape;5749;p166"/>
            <p:cNvSpPr/>
            <p:nvPr/>
          </p:nvSpPr>
          <p:spPr>
            <a:xfrm>
              <a:off x="4528038" y="8035678"/>
              <a:ext cx="2245295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3" name="Shape 5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4" name="Google Shape;5754;p167"/>
          <p:cNvGrpSpPr/>
          <p:nvPr/>
        </p:nvGrpSpPr>
        <p:grpSpPr>
          <a:xfrm>
            <a:off x="628571" y="4028641"/>
            <a:ext cx="6067586" cy="861774"/>
            <a:chOff x="554127" y="318888"/>
            <a:chExt cx="6067586" cy="861774"/>
          </a:xfrm>
        </p:grpSpPr>
        <p:sp>
          <p:nvSpPr>
            <p:cNvPr id="5755" name="Google Shape;5755;p167"/>
            <p:cNvSpPr txBox="1"/>
            <p:nvPr/>
          </p:nvSpPr>
          <p:spPr>
            <a:xfrm>
              <a:off x="554127" y="318888"/>
              <a:ext cx="6067586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“Carta de cancelamento”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 e dados de todos os dependentes que deverão ser excluídos.</a:t>
              </a:r>
              <a:endParaRPr/>
            </a:p>
          </p:txBody>
        </p:sp>
        <p:pic>
          <p:nvPicPr>
            <p:cNvPr descr="Marca de seleção" id="5756" name="Google Shape;5756;p1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57" name="Google Shape;5757;p167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758" name="Google Shape;5758;p1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59" name="Google Shape;5759;p167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5760" name="Google Shape;5760;p167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Única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61" name="Google Shape;5761;p167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5762" name="Google Shape;5762;p1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63" name="Google Shape;5763;p167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de DEPENDENTES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5764" name="Google Shape;5764;p1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65" name="Google Shape;5765;p167"/>
          <p:cNvGrpSpPr/>
          <p:nvPr/>
        </p:nvGrpSpPr>
        <p:grpSpPr>
          <a:xfrm>
            <a:off x="84666" y="2304636"/>
            <a:ext cx="6688667" cy="1480906"/>
            <a:chOff x="84666" y="2304636"/>
            <a:chExt cx="6688667" cy="1480906"/>
          </a:xfrm>
        </p:grpSpPr>
        <p:pic>
          <p:nvPicPr>
            <p:cNvPr id="5766" name="Google Shape;5766;p1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666" y="2304636"/>
              <a:ext cx="6688666" cy="14809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67" name="Google Shape;5767;p167"/>
            <p:cNvSpPr/>
            <p:nvPr/>
          </p:nvSpPr>
          <p:spPr>
            <a:xfrm>
              <a:off x="84667" y="3211720"/>
              <a:ext cx="6688666" cy="55979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68" name="Google Shape;5768;p167"/>
          <p:cNvGrpSpPr/>
          <p:nvPr/>
        </p:nvGrpSpPr>
        <p:grpSpPr>
          <a:xfrm>
            <a:off x="84667" y="4929871"/>
            <a:ext cx="6688666" cy="1918925"/>
            <a:chOff x="84667" y="4929871"/>
            <a:chExt cx="6688666" cy="1918925"/>
          </a:xfrm>
        </p:grpSpPr>
        <p:pic>
          <p:nvPicPr>
            <p:cNvPr id="5769" name="Google Shape;5769;p16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667" y="4929871"/>
              <a:ext cx="6688666" cy="191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0" name="Google Shape;5770;p167"/>
            <p:cNvSpPr/>
            <p:nvPr/>
          </p:nvSpPr>
          <p:spPr>
            <a:xfrm>
              <a:off x="84667" y="5254224"/>
              <a:ext cx="6688666" cy="159457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71" name="Google Shape;5771;p167"/>
          <p:cNvGrpSpPr/>
          <p:nvPr/>
        </p:nvGrpSpPr>
        <p:grpSpPr>
          <a:xfrm>
            <a:off x="609548" y="7095386"/>
            <a:ext cx="6067586" cy="307777"/>
            <a:chOff x="554127" y="318888"/>
            <a:chExt cx="6067586" cy="307777"/>
          </a:xfrm>
        </p:grpSpPr>
        <p:sp>
          <p:nvSpPr>
            <p:cNvPr id="5772" name="Google Shape;5772;p167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5773" name="Google Shape;5773;p1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74" name="Google Shape;5774;p167"/>
          <p:cNvGrpSpPr/>
          <p:nvPr/>
        </p:nvGrpSpPr>
        <p:grpSpPr>
          <a:xfrm>
            <a:off x="84666" y="7649753"/>
            <a:ext cx="6688667" cy="1188119"/>
            <a:chOff x="84666" y="7649753"/>
            <a:chExt cx="6688667" cy="1188119"/>
          </a:xfrm>
        </p:grpSpPr>
        <p:pic>
          <p:nvPicPr>
            <p:cNvPr id="5775" name="Google Shape;5775;p16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667" y="7649753"/>
              <a:ext cx="6688666" cy="1188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6" name="Google Shape;5776;p167"/>
            <p:cNvSpPr/>
            <p:nvPr/>
          </p:nvSpPr>
          <p:spPr>
            <a:xfrm>
              <a:off x="84666" y="8310296"/>
              <a:ext cx="35776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7" name="Google Shape;5777;p167"/>
            <p:cNvSpPr/>
            <p:nvPr/>
          </p:nvSpPr>
          <p:spPr>
            <a:xfrm>
              <a:off x="4509291" y="8243812"/>
              <a:ext cx="2245295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17"/>
          <p:cNvSpPr txBox="1"/>
          <p:nvPr/>
        </p:nvSpPr>
        <p:spPr>
          <a:xfrm>
            <a:off x="162988" y="313076"/>
            <a:ext cx="5087619" cy="804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Inclusões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- Bradesco</a:t>
            </a:r>
            <a:endParaRPr/>
          </a:p>
        </p:txBody>
      </p:sp>
      <p:grpSp>
        <p:nvGrpSpPr>
          <p:cNvPr id="2203" name="Google Shape;2203;p17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2204" name="Google Shape;2204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5" name="Google Shape;2205;p17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206" name="Google Shape;2206;p17"/>
          <p:cNvGrpSpPr/>
          <p:nvPr/>
        </p:nvGrpSpPr>
        <p:grpSpPr>
          <a:xfrm>
            <a:off x="162988" y="1177086"/>
            <a:ext cx="6541989" cy="7738365"/>
            <a:chOff x="162988" y="1318600"/>
            <a:chExt cx="6541989" cy="7738365"/>
          </a:xfrm>
        </p:grpSpPr>
        <p:pic>
          <p:nvPicPr>
            <p:cNvPr descr="Estetoscópio" id="2207" name="Google Shape;2207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8" name="Google Shape;2208;p17"/>
            <p:cNvSpPr txBox="1"/>
            <p:nvPr/>
          </p:nvSpPr>
          <p:spPr>
            <a:xfrm>
              <a:off x="569214" y="1331773"/>
              <a:ext cx="6135763" cy="7725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Inclusões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Ficha de Inclusão de Grupo Familiar –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Carta de Inclusão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 (cópias)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Titular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 e registro)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Dependentes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Cônjuge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casamento, união estável ou comprovação de filhos em comum)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Filhos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nascimento ou declaração de guarda)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(para maiores de 18 anos) e CPF (para todos)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Respeitando a convenção coletiva, os beneficiários serão isentos de carências quando solicitada a inclusão em até no máximo 90 ou 180 dias da data de admissão (dependendo do cargo) e até 30 dias da data de vínculo, no caso de novos dependentes. Para inclusões após o prazo determinado, serão aplicadas carências conforme ANS.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2209" name="Google Shape;2209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54" y="204518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210" name="Google Shape;2210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8" y="246957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211" name="Google Shape;2211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38527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212" name="Google Shape;2212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406834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213" name="Google Shape;2213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5" y="607992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214" name="Google Shape;2214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4" y="651386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215" name="Google Shape;2215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731927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216" name="Google Shape;2216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9" y="753476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217" name="Google Shape;2217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7" y="8143593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218" name="Google Shape;2218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4" y="427333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219" name="Google Shape;2219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49053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220" name="Google Shape;2220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70699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1" name="Shape 5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2" name="Google Shape;5782;p168"/>
          <p:cNvSpPr txBox="1"/>
          <p:nvPr/>
        </p:nvSpPr>
        <p:spPr>
          <a:xfrm>
            <a:off x="162988" y="313075"/>
            <a:ext cx="5087619" cy="799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600"/>
              <a:buFont typeface="Calibri"/>
              <a:buNone/>
            </a:pPr>
            <a:r>
              <a:rPr b="1" lang="pt-BR" sz="2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Introdução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600"/>
              <a:buFont typeface="Calibri"/>
              <a:buNone/>
            </a:pPr>
            <a:r>
              <a:rPr lang="pt-BR" sz="2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Unimed Costa do Sol</a:t>
            </a:r>
            <a:endParaRPr/>
          </a:p>
        </p:txBody>
      </p:sp>
      <p:grpSp>
        <p:nvGrpSpPr>
          <p:cNvPr id="5783" name="Google Shape;5783;p168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784" name="Google Shape;5784;p1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5" name="Google Shape;5785;p168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786" name="Google Shape;5786;p168"/>
          <p:cNvGrpSpPr/>
          <p:nvPr/>
        </p:nvGrpSpPr>
        <p:grpSpPr>
          <a:xfrm>
            <a:off x="162988" y="1662852"/>
            <a:ext cx="6541989" cy="2783162"/>
            <a:chOff x="162988" y="1318600"/>
            <a:chExt cx="6541989" cy="2783162"/>
          </a:xfrm>
        </p:grpSpPr>
        <p:pic>
          <p:nvPicPr>
            <p:cNvPr descr="Estetoscópio" id="5787" name="Google Shape;5787;p1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8" name="Google Shape;5788;p168"/>
            <p:cNvSpPr txBox="1"/>
            <p:nvPr/>
          </p:nvSpPr>
          <p:spPr>
            <a:xfrm>
              <a:off x="569214" y="1331773"/>
              <a:ext cx="6135763" cy="2769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Neste manual constam os procedimentos, documentações, formulários e orientações para envio e preenchimento de cada operadora, </a:t>
              </a: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TODAS as documentações listadas</a:t>
              </a: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e </a:t>
              </a: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informações circuladas em amarelo </a:t>
              </a: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imprescindíveis para a realização dos processos de inclusão, exclusão e plano de continuidade.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Sem as mesmas corretas e completas, os processos poderão atrasar e até mesmo perder o prazo, podendo acarretar em custos, carências e negativa da operadora.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89" name="Google Shape;5789;p168"/>
          <p:cNvGrpSpPr/>
          <p:nvPr/>
        </p:nvGrpSpPr>
        <p:grpSpPr>
          <a:xfrm>
            <a:off x="162988" y="4420712"/>
            <a:ext cx="6541989" cy="3844991"/>
            <a:chOff x="162988" y="4420712"/>
            <a:chExt cx="6541989" cy="3844991"/>
          </a:xfrm>
        </p:grpSpPr>
        <p:pic>
          <p:nvPicPr>
            <p:cNvPr descr="Estetoscópio" id="5790" name="Google Shape;5790;p1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442071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91" name="Google Shape;5791;p168"/>
            <p:cNvSpPr txBox="1"/>
            <p:nvPr/>
          </p:nvSpPr>
          <p:spPr>
            <a:xfrm>
              <a:off x="569214" y="4433885"/>
              <a:ext cx="6135763" cy="38318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Operadoras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Ameplan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Bradesco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Cemeru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Clinipam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GNDI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H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Mediplan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Francisco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São Francisco Vidas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Lucas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Saúde Beneficência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Única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800">
                  <a:solidFill>
                    <a:srgbClr val="31384D"/>
                  </a:solidFill>
                  <a:highlight>
                    <a:srgbClr val="F5E266"/>
                  </a:highlight>
                  <a:latin typeface="Calibri"/>
                  <a:ea typeface="Calibri"/>
                  <a:cs typeface="Calibri"/>
                  <a:sym typeface="Calibri"/>
                </a:rPr>
                <a:t>Unimed Costa do Sol</a:t>
              </a:r>
              <a:endParaRPr/>
            </a:p>
          </p:txBody>
        </p:sp>
        <p:pic>
          <p:nvPicPr>
            <p:cNvPr descr="Marca de seleção" id="5792" name="Google Shape;5792;p1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2" y="496479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793" name="Google Shape;5793;p1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210773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794" name="Google Shape;5794;p1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46343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795" name="Google Shape;5795;p1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7065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796" name="Google Shape;5796;p1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95792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797" name="Google Shape;5797;p1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21932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798" name="Google Shape;5798;p1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46687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799" name="Google Shape;5799;p1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70217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800" name="Google Shape;5800;p1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95552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801" name="Google Shape;5801;p1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19632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802" name="Google Shape;5802;p1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44940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803" name="Google Shape;5803;p1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67995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804" name="Google Shape;5804;p1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3" y="792738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8" name="Shape 5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9" name="Google Shape;5809;p169"/>
          <p:cNvSpPr txBox="1"/>
          <p:nvPr/>
        </p:nvSpPr>
        <p:spPr>
          <a:xfrm>
            <a:off x="162988" y="313075"/>
            <a:ext cx="5414916" cy="917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Inclusões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lang="pt-BR" sz="2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– Unimed Costa do Sol</a:t>
            </a:r>
            <a:endParaRPr/>
          </a:p>
        </p:txBody>
      </p:sp>
      <p:grpSp>
        <p:nvGrpSpPr>
          <p:cNvPr id="5810" name="Google Shape;5810;p169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811" name="Google Shape;5811;p1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2" name="Google Shape;5812;p169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813" name="Google Shape;5813;p169"/>
          <p:cNvGrpSpPr/>
          <p:nvPr/>
        </p:nvGrpSpPr>
        <p:grpSpPr>
          <a:xfrm>
            <a:off x="162988" y="1318600"/>
            <a:ext cx="6541989" cy="7738365"/>
            <a:chOff x="162988" y="1318600"/>
            <a:chExt cx="6541989" cy="7738365"/>
          </a:xfrm>
        </p:grpSpPr>
        <p:pic>
          <p:nvPicPr>
            <p:cNvPr descr="Estetoscópio" id="5814" name="Google Shape;5814;p1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5" name="Google Shape;5815;p169"/>
            <p:cNvSpPr txBox="1"/>
            <p:nvPr/>
          </p:nvSpPr>
          <p:spPr>
            <a:xfrm>
              <a:off x="569214" y="1331773"/>
              <a:ext cx="6135763" cy="7725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Inclusões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Cadastro de usuários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Declaração de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 (cópias)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Titular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 e registro)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Dependentes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Cônjuge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casamento, união estável ou comprovação de filhos em comum)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Filhos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nascimento ou declaração de guarda)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(para maiores de 18 anos) e CPF (para todos)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Respeitando a convenção coletiva, os beneficiários serão isentos de carências quando solicitada a inclusão em até no máximo 90 ou 180 dias da data de admissão (dependendo do cargo) e até 30 dias da data de vínculo, no caso de novos dependentes. Para inclusões após o prazo determinado, serão aplicadas carências conforme ANS.</a:t>
              </a:r>
              <a:endParaRPr/>
            </a:p>
          </p:txBody>
        </p:sp>
        <p:pic>
          <p:nvPicPr>
            <p:cNvPr descr="Marca de seleção" id="5816" name="Google Shape;5816;p1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54" y="204518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817" name="Google Shape;5817;p1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364044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818" name="Google Shape;5818;p1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385607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819" name="Google Shape;5819;p1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5" y="586764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820" name="Google Shape;5820;p1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4" y="630159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821" name="Google Shape;5821;p1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710699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822" name="Google Shape;5822;p1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9" y="732248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823" name="Google Shape;5823;p1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4" y="793776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824" name="Google Shape;5824;p1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4" y="406106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825" name="Google Shape;5825;p1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27825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826" name="Google Shape;5826;p1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49471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827" name="Google Shape;5827;p1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7" y="225017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1" name="Shape 5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2" name="Google Shape;5832;p170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833" name="Google Shape;5833;p1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4" name="Google Shape;5834;p170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835" name="Google Shape;5835;p170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836" name="Google Shape;5836;p1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7" name="Google Shape;5837;p170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5838" name="Google Shape;5838;p170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Unimed Costa do Sol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39" name="Google Shape;5839;p170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5840" name="Google Shape;5840;p1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1" name="Google Shape;5841;p170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Cadastro de Usuários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5842" name="Google Shape;5842;p1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43" name="Google Shape;5843;p170"/>
          <p:cNvGrpSpPr/>
          <p:nvPr/>
        </p:nvGrpSpPr>
        <p:grpSpPr>
          <a:xfrm>
            <a:off x="628571" y="6301973"/>
            <a:ext cx="6067586" cy="677108"/>
            <a:chOff x="554127" y="318888"/>
            <a:chExt cx="6067586" cy="677108"/>
          </a:xfrm>
        </p:grpSpPr>
        <p:sp>
          <p:nvSpPr>
            <p:cNvPr id="5844" name="Google Shape;5844;p170"/>
            <p:cNvSpPr txBox="1"/>
            <p:nvPr/>
          </p:nvSpPr>
          <p:spPr>
            <a:xfrm>
              <a:off x="554127" y="318888"/>
              <a:ext cx="6067586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“Dependente”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 para todos os dependentes que deverão ser incluídos.</a:t>
              </a:r>
              <a:endParaRPr/>
            </a:p>
          </p:txBody>
        </p:sp>
        <p:pic>
          <p:nvPicPr>
            <p:cNvPr descr="Marca de seleção" id="5845" name="Google Shape;5845;p1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46" name="Google Shape;5846;p170"/>
          <p:cNvGrpSpPr/>
          <p:nvPr/>
        </p:nvGrpSpPr>
        <p:grpSpPr>
          <a:xfrm>
            <a:off x="145104" y="2269903"/>
            <a:ext cx="6532023" cy="3912953"/>
            <a:chOff x="162985" y="2140825"/>
            <a:chExt cx="6532023" cy="3912953"/>
          </a:xfrm>
        </p:grpSpPr>
        <p:pic>
          <p:nvPicPr>
            <p:cNvPr id="5847" name="Google Shape;5847;p17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5" y="2140825"/>
              <a:ext cx="6532023" cy="3912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8" name="Google Shape;5848;p170"/>
            <p:cNvSpPr/>
            <p:nvPr/>
          </p:nvSpPr>
          <p:spPr>
            <a:xfrm>
              <a:off x="377329" y="3655303"/>
              <a:ext cx="5026521" cy="23592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9" name="Google Shape;5849;p170"/>
            <p:cNvSpPr/>
            <p:nvPr/>
          </p:nvSpPr>
          <p:spPr>
            <a:xfrm>
              <a:off x="180865" y="3094252"/>
              <a:ext cx="6496269" cy="47802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0" name="Google Shape;5850;p170"/>
            <p:cNvSpPr/>
            <p:nvPr/>
          </p:nvSpPr>
          <p:spPr>
            <a:xfrm>
              <a:off x="377328" y="3889914"/>
              <a:ext cx="6299806" cy="23592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1" name="Google Shape;5851;p170"/>
            <p:cNvSpPr/>
            <p:nvPr/>
          </p:nvSpPr>
          <p:spPr>
            <a:xfrm>
              <a:off x="377328" y="4381014"/>
              <a:ext cx="2067422" cy="21845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2" name="Google Shape;5852;p170"/>
            <p:cNvSpPr/>
            <p:nvPr/>
          </p:nvSpPr>
          <p:spPr>
            <a:xfrm>
              <a:off x="377328" y="4599472"/>
              <a:ext cx="2067422" cy="23592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3" name="Google Shape;5853;p170"/>
            <p:cNvSpPr/>
            <p:nvPr/>
          </p:nvSpPr>
          <p:spPr>
            <a:xfrm>
              <a:off x="377328" y="4832542"/>
              <a:ext cx="2067422" cy="24555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4" name="Google Shape;5854;p170"/>
            <p:cNvSpPr/>
            <p:nvPr/>
          </p:nvSpPr>
          <p:spPr>
            <a:xfrm>
              <a:off x="377327" y="5078101"/>
              <a:ext cx="6299805" cy="25517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5" name="Google Shape;5855;p170"/>
            <p:cNvSpPr/>
            <p:nvPr/>
          </p:nvSpPr>
          <p:spPr>
            <a:xfrm>
              <a:off x="377326" y="5333273"/>
              <a:ext cx="4284321" cy="23592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6" name="Google Shape;5856;p170"/>
            <p:cNvSpPr/>
            <p:nvPr/>
          </p:nvSpPr>
          <p:spPr>
            <a:xfrm>
              <a:off x="377327" y="5568181"/>
              <a:ext cx="3096498" cy="23592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7" name="Google Shape;5857;p170"/>
            <p:cNvSpPr/>
            <p:nvPr/>
          </p:nvSpPr>
          <p:spPr>
            <a:xfrm>
              <a:off x="4661646" y="5333272"/>
              <a:ext cx="2015485" cy="23592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8" name="Google Shape;5858;p170"/>
            <p:cNvSpPr/>
            <p:nvPr/>
          </p:nvSpPr>
          <p:spPr>
            <a:xfrm>
              <a:off x="4661645" y="4606243"/>
              <a:ext cx="2015485" cy="23592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9" name="Google Shape;5859;p170"/>
            <p:cNvSpPr/>
            <p:nvPr/>
          </p:nvSpPr>
          <p:spPr>
            <a:xfrm>
              <a:off x="2444750" y="4381013"/>
              <a:ext cx="1029075" cy="22304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0" name="Google Shape;5860;p170"/>
            <p:cNvSpPr/>
            <p:nvPr/>
          </p:nvSpPr>
          <p:spPr>
            <a:xfrm>
              <a:off x="3481013" y="4381005"/>
              <a:ext cx="1449575" cy="22304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1" name="Google Shape;5861;p170"/>
            <p:cNvSpPr/>
            <p:nvPr/>
          </p:nvSpPr>
          <p:spPr>
            <a:xfrm>
              <a:off x="5403850" y="3651616"/>
              <a:ext cx="1273280" cy="23592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62" name="Google Shape;5862;p170"/>
          <p:cNvGrpSpPr/>
          <p:nvPr/>
        </p:nvGrpSpPr>
        <p:grpSpPr>
          <a:xfrm>
            <a:off x="162985" y="7122682"/>
            <a:ext cx="6532023" cy="1702119"/>
            <a:chOff x="162985" y="7122682"/>
            <a:chExt cx="6532023" cy="1702119"/>
          </a:xfrm>
        </p:grpSpPr>
        <p:pic>
          <p:nvPicPr>
            <p:cNvPr id="5863" name="Google Shape;5863;p17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85" y="7126475"/>
              <a:ext cx="6532023" cy="1698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4" name="Google Shape;5864;p170"/>
            <p:cNvSpPr/>
            <p:nvPr/>
          </p:nvSpPr>
          <p:spPr>
            <a:xfrm>
              <a:off x="377326" y="7122682"/>
              <a:ext cx="6299804" cy="23592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5" name="Google Shape;5865;p170"/>
            <p:cNvSpPr/>
            <p:nvPr/>
          </p:nvSpPr>
          <p:spPr>
            <a:xfrm>
              <a:off x="377326" y="7358611"/>
              <a:ext cx="6299804" cy="23592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6" name="Google Shape;5866;p170"/>
            <p:cNvSpPr/>
            <p:nvPr/>
          </p:nvSpPr>
          <p:spPr>
            <a:xfrm>
              <a:off x="377326" y="7598333"/>
              <a:ext cx="2067424" cy="23592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7" name="Google Shape;5867;p170"/>
            <p:cNvSpPr/>
            <p:nvPr/>
          </p:nvSpPr>
          <p:spPr>
            <a:xfrm>
              <a:off x="377325" y="7834262"/>
              <a:ext cx="6299803" cy="23592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8" name="Google Shape;5868;p170"/>
            <p:cNvSpPr/>
            <p:nvPr/>
          </p:nvSpPr>
          <p:spPr>
            <a:xfrm>
              <a:off x="377325" y="8336329"/>
              <a:ext cx="2067425" cy="23592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9" name="Google Shape;5869;p170"/>
            <p:cNvSpPr/>
            <p:nvPr/>
          </p:nvSpPr>
          <p:spPr>
            <a:xfrm>
              <a:off x="2447300" y="8336329"/>
              <a:ext cx="1033713" cy="23592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0" name="Google Shape;5870;p170"/>
            <p:cNvSpPr/>
            <p:nvPr/>
          </p:nvSpPr>
          <p:spPr>
            <a:xfrm>
              <a:off x="3473825" y="8336329"/>
              <a:ext cx="1576542" cy="23592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1" name="Google Shape;5871;p170"/>
            <p:cNvSpPr/>
            <p:nvPr/>
          </p:nvSpPr>
          <p:spPr>
            <a:xfrm>
              <a:off x="5050366" y="8336329"/>
              <a:ext cx="1626761" cy="23592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5" name="Shape 5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6" name="Google Shape;5876;p171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5877" name="Google Shape;5877;p1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78" name="Google Shape;5878;p171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5879" name="Google Shape;5879;p171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Unimed Costa do Sol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80" name="Google Shape;5880;p171"/>
          <p:cNvGrpSpPr/>
          <p:nvPr/>
        </p:nvGrpSpPr>
        <p:grpSpPr>
          <a:xfrm>
            <a:off x="180865" y="864455"/>
            <a:ext cx="6121344" cy="1490501"/>
            <a:chOff x="180865" y="864455"/>
            <a:chExt cx="6121344" cy="1490501"/>
          </a:xfrm>
        </p:grpSpPr>
        <p:pic>
          <p:nvPicPr>
            <p:cNvPr descr="Estetoscópio" id="5881" name="Google Shape;5881;p1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82" name="Google Shape;5882;p171"/>
            <p:cNvSpPr txBox="1"/>
            <p:nvPr/>
          </p:nvSpPr>
          <p:spPr>
            <a:xfrm>
              <a:off x="541371" y="877628"/>
              <a:ext cx="5760838" cy="1477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TITULAR –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 refere ao titular do plano (funcionário da empresa).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DEPENDENTES – </a:t>
              </a:r>
              <a:r>
                <a:rPr i="0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Cônjuge ou companheiro(a) e filhos(as) solteiros até 24 anos.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uma ficha para cada beneficiário</a:t>
              </a:r>
              <a:endParaRPr/>
            </a:p>
          </p:txBody>
        </p:sp>
        <p:pic>
          <p:nvPicPr>
            <p:cNvPr descr="Marca de seleção" id="5883" name="Google Shape;5883;p1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69832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884" name="Google Shape;5884;p1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885" name="Google Shape;5885;p1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51553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86" name="Google Shape;5886;p171"/>
          <p:cNvGrpSpPr/>
          <p:nvPr/>
        </p:nvGrpSpPr>
        <p:grpSpPr>
          <a:xfrm>
            <a:off x="114300" y="2569445"/>
            <a:ext cx="6629400" cy="2968328"/>
            <a:chOff x="114300" y="2569445"/>
            <a:chExt cx="6629400" cy="2968328"/>
          </a:xfrm>
        </p:grpSpPr>
        <p:pic>
          <p:nvPicPr>
            <p:cNvPr id="5887" name="Google Shape;5887;p17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4300" y="2569445"/>
              <a:ext cx="6629400" cy="2968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88" name="Google Shape;5888;p171"/>
            <p:cNvSpPr/>
            <p:nvPr/>
          </p:nvSpPr>
          <p:spPr>
            <a:xfrm>
              <a:off x="180865" y="4506482"/>
              <a:ext cx="6514146" cy="103129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2" name="Shape 5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3" name="Google Shape;5893;p172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5894" name="Google Shape;5894;p1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5" name="Google Shape;5895;p172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5896" name="Google Shape;5896;p172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Unimed Costa do Sol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97" name="Google Shape;5897;p172"/>
          <p:cNvGrpSpPr/>
          <p:nvPr/>
        </p:nvGrpSpPr>
        <p:grpSpPr>
          <a:xfrm>
            <a:off x="180865" y="864455"/>
            <a:ext cx="6121344" cy="1121169"/>
            <a:chOff x="180865" y="864455"/>
            <a:chExt cx="6121344" cy="1121169"/>
          </a:xfrm>
        </p:grpSpPr>
        <p:pic>
          <p:nvPicPr>
            <p:cNvPr descr="Estetoscópio" id="5898" name="Google Shape;5898;p1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9" name="Google Shape;5899;p172"/>
            <p:cNvSpPr txBox="1"/>
            <p:nvPr/>
          </p:nvSpPr>
          <p:spPr>
            <a:xfrm>
              <a:off x="541371" y="877628"/>
              <a:ext cx="5760838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marcar uma das alternativas, preencher “Data” e assinar.</a:t>
              </a:r>
              <a:endParaRPr i="0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uma ficha para cada beneficiário</a:t>
              </a:r>
              <a:endParaRPr/>
            </a:p>
          </p:txBody>
        </p:sp>
        <p:pic>
          <p:nvPicPr>
            <p:cNvPr descr="Marca de seleção" id="5900" name="Google Shape;5900;p17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01" name="Google Shape;5901;p172"/>
          <p:cNvGrpSpPr/>
          <p:nvPr/>
        </p:nvGrpSpPr>
        <p:grpSpPr>
          <a:xfrm>
            <a:off x="162988" y="2200114"/>
            <a:ext cx="6532023" cy="6103796"/>
            <a:chOff x="162988" y="2200114"/>
            <a:chExt cx="6532023" cy="6103796"/>
          </a:xfrm>
        </p:grpSpPr>
        <p:pic>
          <p:nvPicPr>
            <p:cNvPr id="5902" name="Google Shape;5902;p17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8" y="2200114"/>
              <a:ext cx="6532023" cy="3134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3" name="Google Shape;5903;p17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88" y="5397663"/>
              <a:ext cx="6532023" cy="29062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4" name="Google Shape;5904;p172"/>
            <p:cNvSpPr/>
            <p:nvPr/>
          </p:nvSpPr>
          <p:spPr>
            <a:xfrm>
              <a:off x="162988" y="6890657"/>
              <a:ext cx="3621612" cy="81523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5" name="Google Shape;5905;p172"/>
            <p:cNvSpPr/>
            <p:nvPr/>
          </p:nvSpPr>
          <p:spPr>
            <a:xfrm>
              <a:off x="162988" y="7758016"/>
              <a:ext cx="3621612" cy="48791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9" name="Shape 5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0" name="Google Shape;5910;p173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Unimed Costa do Sol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11" name="Google Shape;5911;p173"/>
          <p:cNvGrpSpPr/>
          <p:nvPr/>
        </p:nvGrpSpPr>
        <p:grpSpPr>
          <a:xfrm>
            <a:off x="180865" y="864455"/>
            <a:ext cx="5323823" cy="905725"/>
            <a:chOff x="180865" y="864455"/>
            <a:chExt cx="5323823" cy="905725"/>
          </a:xfrm>
        </p:grpSpPr>
        <p:pic>
          <p:nvPicPr>
            <p:cNvPr descr="Estetoscópio" id="5912" name="Google Shape;5912;p1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3" name="Google Shape;5913;p173"/>
            <p:cNvSpPr txBox="1"/>
            <p:nvPr/>
          </p:nvSpPr>
          <p:spPr>
            <a:xfrm>
              <a:off x="541371" y="877628"/>
              <a:ext cx="4963317" cy="8925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perguntas em todos os campos.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endParaRPr b="1" i="0" sz="14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5914" name="Google Shape;5914;p17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15" name="Google Shape;5915;p173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916" name="Google Shape;5916;p17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7" name="Google Shape;5917;p173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918" name="Google Shape;5918;p173"/>
          <p:cNvGrpSpPr/>
          <p:nvPr/>
        </p:nvGrpSpPr>
        <p:grpSpPr>
          <a:xfrm>
            <a:off x="180865" y="1898509"/>
            <a:ext cx="6514146" cy="6581200"/>
            <a:chOff x="180865" y="1898509"/>
            <a:chExt cx="6514146" cy="6581200"/>
          </a:xfrm>
        </p:grpSpPr>
        <p:pic>
          <p:nvPicPr>
            <p:cNvPr id="5919" name="Google Shape;5919;p17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0865" y="1898509"/>
              <a:ext cx="6514146" cy="34544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0" name="Google Shape;5920;p17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0865" y="5352919"/>
              <a:ext cx="6514146" cy="31267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1" name="Google Shape;5921;p173"/>
            <p:cNvSpPr/>
            <p:nvPr/>
          </p:nvSpPr>
          <p:spPr>
            <a:xfrm>
              <a:off x="6179819" y="2293787"/>
              <a:ext cx="515191" cy="618592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5" name="Shape 5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6" name="Google Shape;5926;p174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Unimed Costa do Sol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27" name="Google Shape;5927;p174"/>
          <p:cNvGrpSpPr/>
          <p:nvPr/>
        </p:nvGrpSpPr>
        <p:grpSpPr>
          <a:xfrm>
            <a:off x="180865" y="864455"/>
            <a:ext cx="5323823" cy="1090391"/>
            <a:chOff x="180865" y="864455"/>
            <a:chExt cx="5323823" cy="1090391"/>
          </a:xfrm>
        </p:grpSpPr>
        <p:pic>
          <p:nvPicPr>
            <p:cNvPr descr="Estetoscópio" id="5928" name="Google Shape;5928;p1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9" name="Google Shape;5929;p174"/>
            <p:cNvSpPr txBox="1"/>
            <p:nvPr/>
          </p:nvSpPr>
          <p:spPr>
            <a:xfrm>
              <a:off x="541371" y="877628"/>
              <a:ext cx="4963317" cy="1077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perguntas em todos os campos e assinar no campo “Assinatura ou rubrica do beneficiário”.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endParaRPr b="1" i="0" sz="14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5930" name="Google Shape;5930;p1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31" name="Google Shape;5931;p174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932" name="Google Shape;5932;p1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33" name="Google Shape;5933;p174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934" name="Google Shape;5934;p174"/>
          <p:cNvGrpSpPr/>
          <p:nvPr/>
        </p:nvGrpSpPr>
        <p:grpSpPr>
          <a:xfrm>
            <a:off x="541371" y="5019730"/>
            <a:ext cx="6067586" cy="523220"/>
            <a:chOff x="554127" y="318888"/>
            <a:chExt cx="6067586" cy="523220"/>
          </a:xfrm>
        </p:grpSpPr>
        <p:sp>
          <p:nvSpPr>
            <p:cNvPr id="5935" name="Google Shape;5935;p174"/>
            <p:cNvSpPr txBox="1"/>
            <p:nvPr/>
          </p:nvSpPr>
          <p:spPr>
            <a:xfrm>
              <a:off x="554127" y="318888"/>
              <a:ext cx="60675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perguntas em todos os campos e assinar no campo “Assinatura ou rubrica do beneficiário”.</a:t>
              </a:r>
              <a:endParaRPr/>
            </a:p>
          </p:txBody>
        </p:sp>
        <p:pic>
          <p:nvPicPr>
            <p:cNvPr descr="Marca de seleção" id="5936" name="Google Shape;5936;p1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37" name="Google Shape;5937;p174"/>
          <p:cNvGrpSpPr/>
          <p:nvPr/>
        </p:nvGrpSpPr>
        <p:grpSpPr>
          <a:xfrm>
            <a:off x="160583" y="1954846"/>
            <a:ext cx="6534428" cy="2710093"/>
            <a:chOff x="160583" y="1954846"/>
            <a:chExt cx="6534428" cy="2710093"/>
          </a:xfrm>
        </p:grpSpPr>
        <p:pic>
          <p:nvPicPr>
            <p:cNvPr id="5938" name="Google Shape;5938;p17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0584" y="1954846"/>
              <a:ext cx="6534427" cy="27100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39" name="Google Shape;5939;p174"/>
            <p:cNvSpPr/>
            <p:nvPr/>
          </p:nvSpPr>
          <p:spPr>
            <a:xfrm>
              <a:off x="6163733" y="1954846"/>
              <a:ext cx="531278" cy="218535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0" name="Google Shape;5940;p174"/>
            <p:cNvSpPr/>
            <p:nvPr/>
          </p:nvSpPr>
          <p:spPr>
            <a:xfrm>
              <a:off x="160583" y="4140201"/>
              <a:ext cx="6534427" cy="52322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41" name="Google Shape;5941;p174"/>
          <p:cNvGrpSpPr/>
          <p:nvPr/>
        </p:nvGrpSpPr>
        <p:grpSpPr>
          <a:xfrm>
            <a:off x="180865" y="5750261"/>
            <a:ext cx="6514146" cy="2896694"/>
            <a:chOff x="180865" y="5750261"/>
            <a:chExt cx="6514146" cy="2896694"/>
          </a:xfrm>
        </p:grpSpPr>
        <p:pic>
          <p:nvPicPr>
            <p:cNvPr id="5942" name="Google Shape;5942;p17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0865" y="5751779"/>
              <a:ext cx="6514146" cy="2895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43" name="Google Shape;5943;p174"/>
            <p:cNvSpPr/>
            <p:nvPr/>
          </p:nvSpPr>
          <p:spPr>
            <a:xfrm>
              <a:off x="6163732" y="5750261"/>
              <a:ext cx="531278" cy="237347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4" name="Google Shape;5944;p174"/>
            <p:cNvSpPr/>
            <p:nvPr/>
          </p:nvSpPr>
          <p:spPr>
            <a:xfrm>
              <a:off x="180865" y="8123735"/>
              <a:ext cx="6514145" cy="52322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8" name="Shape 5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" name="Google Shape;5949;p175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Unimed Costa do Sol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50" name="Google Shape;5950;p175"/>
          <p:cNvGrpSpPr/>
          <p:nvPr/>
        </p:nvGrpSpPr>
        <p:grpSpPr>
          <a:xfrm>
            <a:off x="180865" y="864455"/>
            <a:ext cx="5323823" cy="1305835"/>
            <a:chOff x="180865" y="864455"/>
            <a:chExt cx="5323823" cy="1305835"/>
          </a:xfrm>
        </p:grpSpPr>
        <p:pic>
          <p:nvPicPr>
            <p:cNvPr descr="Estetoscópio" id="5951" name="Google Shape;5951;p1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2" name="Google Shape;5952;p175"/>
            <p:cNvSpPr txBox="1"/>
            <p:nvPr/>
          </p:nvSpPr>
          <p:spPr>
            <a:xfrm>
              <a:off x="541371" y="877628"/>
              <a:ext cx="4963317" cy="1292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Item se refere ao número da pergunta no formulário acima.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responda “sim” para a pergunta abaixo: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endParaRPr b="1" i="0" sz="14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5953" name="Google Shape;5953;p1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5791" y="13454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54" name="Google Shape;5954;p175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955" name="Google Shape;5955;p17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6" name="Google Shape;5956;p175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957" name="Google Shape;5957;p175"/>
          <p:cNvGrpSpPr/>
          <p:nvPr/>
        </p:nvGrpSpPr>
        <p:grpSpPr>
          <a:xfrm>
            <a:off x="541371" y="3903449"/>
            <a:ext cx="5351373" cy="707886"/>
            <a:chOff x="576890" y="2305177"/>
            <a:chExt cx="5351373" cy="707886"/>
          </a:xfrm>
        </p:grpSpPr>
        <p:sp>
          <p:nvSpPr>
            <p:cNvPr id="5958" name="Google Shape;5958;p175"/>
            <p:cNvSpPr txBox="1"/>
            <p:nvPr/>
          </p:nvSpPr>
          <p:spPr>
            <a:xfrm>
              <a:off x="830837" y="2305177"/>
              <a:ext cx="5097426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Anexar um relatório médico com as informações da patologia.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“Local e Data” e assinar no campo “Assinatura do beneficiário”</a:t>
              </a:r>
              <a:endParaRPr/>
            </a:p>
          </p:txBody>
        </p:sp>
        <p:pic>
          <p:nvPicPr>
            <p:cNvPr descr="Marca de seleção" id="5959" name="Google Shape;5959;p1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6890" y="2326031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60" name="Google Shape;5960;p175"/>
          <p:cNvGrpSpPr/>
          <p:nvPr/>
        </p:nvGrpSpPr>
        <p:grpSpPr>
          <a:xfrm>
            <a:off x="180865" y="2613621"/>
            <a:ext cx="6532023" cy="835851"/>
            <a:chOff x="180865" y="2613621"/>
            <a:chExt cx="6532023" cy="835851"/>
          </a:xfrm>
        </p:grpSpPr>
        <p:pic>
          <p:nvPicPr>
            <p:cNvPr id="5961" name="Google Shape;5961;p17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0865" y="2613621"/>
              <a:ext cx="6532023" cy="8358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62" name="Google Shape;5962;p175"/>
            <p:cNvGrpSpPr/>
            <p:nvPr/>
          </p:nvGrpSpPr>
          <p:grpSpPr>
            <a:xfrm>
              <a:off x="327716" y="3027950"/>
              <a:ext cx="6385171" cy="369332"/>
              <a:chOff x="538028" y="4845363"/>
              <a:chExt cx="6385171" cy="369332"/>
            </a:xfrm>
          </p:grpSpPr>
          <p:sp>
            <p:nvSpPr>
              <p:cNvPr id="5963" name="Google Shape;5963;p175"/>
              <p:cNvSpPr txBox="1"/>
              <p:nvPr/>
            </p:nvSpPr>
            <p:spPr>
              <a:xfrm>
                <a:off x="538028" y="4903513"/>
                <a:ext cx="378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400">
                    <a:solidFill>
                      <a:srgbClr val="31384D"/>
                    </a:solidFill>
                    <a:highlight>
                      <a:srgbClr val="F5E266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17</a:t>
                </a:r>
                <a:endParaRPr/>
              </a:p>
            </p:txBody>
          </p:sp>
          <p:sp>
            <p:nvSpPr>
              <p:cNvPr id="5964" name="Google Shape;5964;p175"/>
              <p:cNvSpPr txBox="1"/>
              <p:nvPr/>
            </p:nvSpPr>
            <p:spPr>
              <a:xfrm>
                <a:off x="2892106" y="4845363"/>
                <a:ext cx="403109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900">
                    <a:solidFill>
                      <a:srgbClr val="31384D"/>
                    </a:solidFill>
                    <a:highlight>
                      <a:srgbClr val="F5E266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 Miopia 3,25 esquerdo e direito. Uso de lentes de contato trocados diariamente. Miopia desde os 14 anos</a:t>
                </a:r>
                <a:endParaRPr/>
              </a:p>
            </p:txBody>
          </p:sp>
        </p:grpSp>
      </p:grpSp>
      <p:pic>
        <p:nvPicPr>
          <p:cNvPr id="5965" name="Google Shape;5965;p1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531" y="2036955"/>
            <a:ext cx="5838935" cy="463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66" name="Google Shape;5966;p175"/>
          <p:cNvGrpSpPr/>
          <p:nvPr/>
        </p:nvGrpSpPr>
        <p:grpSpPr>
          <a:xfrm>
            <a:off x="162988" y="4691417"/>
            <a:ext cx="6581637" cy="4097338"/>
            <a:chOff x="162988" y="4691417"/>
            <a:chExt cx="6581637" cy="4097338"/>
          </a:xfrm>
        </p:grpSpPr>
        <p:pic>
          <p:nvPicPr>
            <p:cNvPr id="5967" name="Google Shape;5967;p17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988" y="4691417"/>
              <a:ext cx="6532023" cy="213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8" name="Google Shape;5968;p17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2988" y="7285945"/>
              <a:ext cx="6532023" cy="148895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69" name="Google Shape;5969;p175"/>
            <p:cNvGrpSpPr/>
            <p:nvPr/>
          </p:nvGrpSpPr>
          <p:grpSpPr>
            <a:xfrm>
              <a:off x="395206" y="5478571"/>
              <a:ext cx="6349419" cy="369332"/>
              <a:chOff x="538028" y="4888907"/>
              <a:chExt cx="6349419" cy="369332"/>
            </a:xfrm>
          </p:grpSpPr>
          <p:sp>
            <p:nvSpPr>
              <p:cNvPr id="5970" name="Google Shape;5970;p175"/>
              <p:cNvSpPr txBox="1"/>
              <p:nvPr/>
            </p:nvSpPr>
            <p:spPr>
              <a:xfrm>
                <a:off x="538028" y="4903513"/>
                <a:ext cx="378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4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17</a:t>
                </a:r>
                <a:endParaRPr/>
              </a:p>
            </p:txBody>
          </p:sp>
          <p:sp>
            <p:nvSpPr>
              <p:cNvPr id="5971" name="Google Shape;5971;p175"/>
              <p:cNvSpPr txBox="1"/>
              <p:nvPr/>
            </p:nvSpPr>
            <p:spPr>
              <a:xfrm>
                <a:off x="2892107" y="4888907"/>
                <a:ext cx="399534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9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Miopia 3,25 esquerdo e direito. Uso de lentes de contato trocado diariamente. Miopia desde os 14 anos</a:t>
                </a:r>
                <a:endParaRPr/>
              </a:p>
            </p:txBody>
          </p:sp>
        </p:grpSp>
        <p:sp>
          <p:nvSpPr>
            <p:cNvPr id="5972" name="Google Shape;5972;p175"/>
            <p:cNvSpPr/>
            <p:nvPr/>
          </p:nvSpPr>
          <p:spPr>
            <a:xfrm>
              <a:off x="264039" y="5086166"/>
              <a:ext cx="6430971" cy="174512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3" name="Google Shape;5973;p175"/>
            <p:cNvSpPr/>
            <p:nvPr/>
          </p:nvSpPr>
          <p:spPr>
            <a:xfrm>
              <a:off x="264039" y="7272883"/>
              <a:ext cx="6430971" cy="54108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4" name="Google Shape;5974;p175"/>
            <p:cNvSpPr/>
            <p:nvPr/>
          </p:nvSpPr>
          <p:spPr>
            <a:xfrm>
              <a:off x="1378527" y="7929192"/>
              <a:ext cx="4126162" cy="85956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8" name="Shape 5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9" name="Google Shape;5979;p176"/>
          <p:cNvSpPr txBox="1"/>
          <p:nvPr/>
        </p:nvSpPr>
        <p:spPr>
          <a:xfrm>
            <a:off x="162988" y="313075"/>
            <a:ext cx="5087619" cy="748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Exclusões e Planos de Continuidade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– Unimed</a:t>
            </a:r>
            <a:endParaRPr/>
          </a:p>
        </p:txBody>
      </p:sp>
      <p:grpSp>
        <p:nvGrpSpPr>
          <p:cNvPr id="5980" name="Google Shape;5980;p176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5981" name="Google Shape;5981;p1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82" name="Google Shape;5982;p176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5983" name="Google Shape;5983;p176"/>
          <p:cNvGrpSpPr/>
          <p:nvPr/>
        </p:nvGrpSpPr>
        <p:grpSpPr>
          <a:xfrm>
            <a:off x="146867" y="1253921"/>
            <a:ext cx="6564266" cy="3048868"/>
            <a:chOff x="146867" y="1329486"/>
            <a:chExt cx="6564266" cy="3048868"/>
          </a:xfrm>
        </p:grpSpPr>
        <p:sp>
          <p:nvSpPr>
            <p:cNvPr id="5984" name="Google Shape;5984;p176"/>
            <p:cNvSpPr txBox="1"/>
            <p:nvPr/>
          </p:nvSpPr>
          <p:spPr>
            <a:xfrm>
              <a:off x="575551" y="1362144"/>
              <a:ext cx="6135582" cy="3016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Exclusões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1" i="0" sz="12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2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No caso de demissão é necessário o envio da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cópia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da rescisão 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declaração de opção de manutenção do plano.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 caso de óbito enviar cópia da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certidão de óbito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400"/>
                <a:buFont typeface="Calibri"/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 caso em que o colaborador decide romper com o contrato, se faz necessário o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cadastro de usuários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TOTAL plano de saúde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ou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de DEPENDENTES plano de saúde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, para cancelamento o mesmo deverá ter cumprido o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prazo de permanência mínima de 12 meses e 6 meses sem utilização ou conforme contrato vigente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pic>
          <p:nvPicPr>
            <p:cNvPr descr="Marca de seleção" id="5985" name="Google Shape;5985;p1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059" y="213763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986" name="Google Shape;5986;p1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058" y="276856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987" name="Google Shape;5987;p1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057" y="320385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5988" name="Google Shape;5988;p1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867" y="13294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89" name="Google Shape;5989;p176"/>
          <p:cNvGrpSpPr/>
          <p:nvPr/>
        </p:nvGrpSpPr>
        <p:grpSpPr>
          <a:xfrm>
            <a:off x="146687" y="4496323"/>
            <a:ext cx="6564536" cy="4153781"/>
            <a:chOff x="146687" y="4543948"/>
            <a:chExt cx="6564536" cy="4153781"/>
          </a:xfrm>
        </p:grpSpPr>
        <p:sp>
          <p:nvSpPr>
            <p:cNvPr id="5990" name="Google Shape;5990;p176"/>
            <p:cNvSpPr txBox="1"/>
            <p:nvPr/>
          </p:nvSpPr>
          <p:spPr>
            <a:xfrm>
              <a:off x="575460" y="4573523"/>
              <a:ext cx="6135763" cy="4124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Planos de continuidade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opte pela continuidade no plano ele deverá enviar as documentações necessárias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30 dias da data de demissão.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Declaração de opção de manutenção do plano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Rescisão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dados, registro e baixa)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Três últimos holerites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 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não opte pela continuidade no plano deverá assinar o termo de opção e o RH reter as carteirinhas no momento da demissão.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5991" name="Google Shape;5991;p1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1" y="504860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992" name="Google Shape;5992;p1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14664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993" name="Google Shape;5993;p1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77103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994" name="Google Shape;5994;p1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98694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995" name="Google Shape;5995;p1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720547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996" name="Google Shape;5996;p1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9" y="786449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5997" name="Google Shape;5997;p1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687" y="4543948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998" name="Google Shape;5998;p1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7" y="656751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5999" name="Google Shape;5999;p1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7" y="635704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3" name="Shape 6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4" name="Google Shape;6004;p177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6005" name="Google Shape;6005;p1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06" name="Google Shape;6006;p177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6007" name="Google Shape;6007;p177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Unimed Costa do Sol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08" name="Google Shape;6008;p177"/>
          <p:cNvGrpSpPr/>
          <p:nvPr/>
        </p:nvGrpSpPr>
        <p:grpSpPr>
          <a:xfrm>
            <a:off x="180865" y="964237"/>
            <a:ext cx="6514146" cy="1191924"/>
            <a:chOff x="180865" y="265737"/>
            <a:chExt cx="6514146" cy="1191924"/>
          </a:xfrm>
        </p:grpSpPr>
        <p:sp>
          <p:nvSpPr>
            <p:cNvPr id="6009" name="Google Shape;6009;p177"/>
            <p:cNvSpPr txBox="1"/>
            <p:nvPr/>
          </p:nvSpPr>
          <p:spPr>
            <a:xfrm>
              <a:off x="554126" y="318888"/>
              <a:ext cx="6140885" cy="1138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Declaração de opção de manutenção do plano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6010" name="Google Shape;6010;p1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6011" name="Google Shape;6011;p1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12" name="Google Shape;6012;p177"/>
          <p:cNvGrpSpPr/>
          <p:nvPr/>
        </p:nvGrpSpPr>
        <p:grpSpPr>
          <a:xfrm>
            <a:off x="162988" y="2319709"/>
            <a:ext cx="6549900" cy="4897377"/>
            <a:chOff x="162988" y="2319709"/>
            <a:chExt cx="6549900" cy="4897377"/>
          </a:xfrm>
        </p:grpSpPr>
        <p:pic>
          <p:nvPicPr>
            <p:cNvPr id="6013" name="Google Shape;6013;p17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0865" y="2319709"/>
              <a:ext cx="6532023" cy="4196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4" name="Google Shape;6014;p17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88" y="6591912"/>
              <a:ext cx="6549900" cy="6251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15" name="Google Shape;6015;p177"/>
          <p:cNvSpPr/>
          <p:nvPr/>
        </p:nvSpPr>
        <p:spPr>
          <a:xfrm>
            <a:off x="2204357" y="3949828"/>
            <a:ext cx="4472778" cy="295601"/>
          </a:xfrm>
          <a:prstGeom prst="rect">
            <a:avLst/>
          </a:prstGeom>
          <a:noFill/>
          <a:ln cap="flat" cmpd="sng" w="28575">
            <a:solidFill>
              <a:srgbClr val="F5E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6" name="Google Shape;6016;p177"/>
          <p:cNvSpPr/>
          <p:nvPr/>
        </p:nvSpPr>
        <p:spPr>
          <a:xfrm>
            <a:off x="234042" y="4245429"/>
            <a:ext cx="2204358" cy="224000"/>
          </a:xfrm>
          <a:prstGeom prst="rect">
            <a:avLst/>
          </a:prstGeom>
          <a:noFill/>
          <a:ln cap="flat" cmpd="sng" w="28575">
            <a:solidFill>
              <a:srgbClr val="F5E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7" name="Google Shape;6017;p177"/>
          <p:cNvSpPr/>
          <p:nvPr/>
        </p:nvSpPr>
        <p:spPr>
          <a:xfrm>
            <a:off x="234041" y="4469429"/>
            <a:ext cx="5343863" cy="1114942"/>
          </a:xfrm>
          <a:prstGeom prst="rect">
            <a:avLst/>
          </a:prstGeom>
          <a:noFill/>
          <a:ln cap="flat" cmpd="sng" w="28575">
            <a:solidFill>
              <a:srgbClr val="F5E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8" name="Google Shape;6018;p177"/>
          <p:cNvSpPr/>
          <p:nvPr/>
        </p:nvSpPr>
        <p:spPr>
          <a:xfrm>
            <a:off x="234041" y="5660572"/>
            <a:ext cx="6478847" cy="855140"/>
          </a:xfrm>
          <a:prstGeom prst="rect">
            <a:avLst/>
          </a:prstGeom>
          <a:noFill/>
          <a:ln cap="flat" cmpd="sng" w="28575">
            <a:solidFill>
              <a:srgbClr val="F5E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9" name="Google Shape;6019;p177"/>
          <p:cNvSpPr/>
          <p:nvPr/>
        </p:nvSpPr>
        <p:spPr>
          <a:xfrm>
            <a:off x="234042" y="6571944"/>
            <a:ext cx="4827816" cy="625174"/>
          </a:xfrm>
          <a:prstGeom prst="rect">
            <a:avLst/>
          </a:prstGeom>
          <a:noFill/>
          <a:ln cap="flat" cmpd="sng" w="28575">
            <a:solidFill>
              <a:srgbClr val="F5E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5" name="Google Shape;2225;p18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2226" name="Google Shape;2226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7" name="Google Shape;2227;p18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228" name="Google Shape;2228;p18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2229" name="Google Shape;2229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0" name="Google Shape;2230;p18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2231" name="Google Shape;2231;p18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2" name="Google Shape;2232;p18"/>
          <p:cNvGrpSpPr/>
          <p:nvPr/>
        </p:nvGrpSpPr>
        <p:grpSpPr>
          <a:xfrm>
            <a:off x="180865" y="864455"/>
            <a:ext cx="5771202" cy="1121169"/>
            <a:chOff x="207724" y="1073086"/>
            <a:chExt cx="5771202" cy="1121169"/>
          </a:xfrm>
        </p:grpSpPr>
        <p:pic>
          <p:nvPicPr>
            <p:cNvPr descr="Estetoscópio" id="2233" name="Google Shape;2233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4" name="Google Shape;2234;p18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Inclusão de Grupo Familiar –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marcados, se atentar aos códigos.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2235" name="Google Shape;2235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6" name="Google Shape;2236;p18"/>
          <p:cNvSpPr/>
          <p:nvPr/>
        </p:nvSpPr>
        <p:spPr>
          <a:xfrm>
            <a:off x="4028769" y="1746249"/>
            <a:ext cx="540773" cy="183613"/>
          </a:xfrm>
          <a:prstGeom prst="rect">
            <a:avLst/>
          </a:prstGeom>
          <a:noFill/>
          <a:ln cap="flat" cmpd="sng" w="28575">
            <a:solidFill>
              <a:srgbClr val="CC0A2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7" name="Google Shape;2237;p18"/>
          <p:cNvGrpSpPr/>
          <p:nvPr/>
        </p:nvGrpSpPr>
        <p:grpSpPr>
          <a:xfrm>
            <a:off x="223449" y="2041458"/>
            <a:ext cx="6411101" cy="5016217"/>
            <a:chOff x="223449" y="2155758"/>
            <a:chExt cx="6411101" cy="5016217"/>
          </a:xfrm>
        </p:grpSpPr>
        <p:pic>
          <p:nvPicPr>
            <p:cNvPr id="2238" name="Google Shape;2238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3449" y="2155758"/>
              <a:ext cx="6411101" cy="5016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9" name="Google Shape;2239;p18"/>
            <p:cNvSpPr/>
            <p:nvPr/>
          </p:nvSpPr>
          <p:spPr>
            <a:xfrm>
              <a:off x="269719" y="3354569"/>
              <a:ext cx="3710266" cy="20924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18"/>
            <p:cNvSpPr/>
            <p:nvPr/>
          </p:nvSpPr>
          <p:spPr>
            <a:xfrm>
              <a:off x="3979985" y="3354569"/>
              <a:ext cx="797169" cy="20924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18"/>
            <p:cNvSpPr/>
            <p:nvPr/>
          </p:nvSpPr>
          <p:spPr>
            <a:xfrm>
              <a:off x="4780737" y="3354551"/>
              <a:ext cx="242602" cy="20926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18"/>
            <p:cNvSpPr/>
            <p:nvPr/>
          </p:nvSpPr>
          <p:spPr>
            <a:xfrm>
              <a:off x="269719" y="3111910"/>
              <a:ext cx="6325268" cy="123518"/>
            </a:xfrm>
            <a:prstGeom prst="rect">
              <a:avLst/>
            </a:prstGeom>
            <a:noFill/>
            <a:ln cap="flat" cmpd="sng" w="28575">
              <a:solidFill>
                <a:srgbClr val="CC0A2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18"/>
            <p:cNvSpPr/>
            <p:nvPr/>
          </p:nvSpPr>
          <p:spPr>
            <a:xfrm>
              <a:off x="5013791" y="3354560"/>
              <a:ext cx="630701" cy="21377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18"/>
            <p:cNvSpPr/>
            <p:nvPr/>
          </p:nvSpPr>
          <p:spPr>
            <a:xfrm>
              <a:off x="5644239" y="3354551"/>
              <a:ext cx="950747" cy="21304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18"/>
            <p:cNvSpPr/>
            <p:nvPr/>
          </p:nvSpPr>
          <p:spPr>
            <a:xfrm>
              <a:off x="1694322" y="3564395"/>
              <a:ext cx="630701" cy="29894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18"/>
            <p:cNvSpPr/>
            <p:nvPr/>
          </p:nvSpPr>
          <p:spPr>
            <a:xfrm>
              <a:off x="2326562" y="3568345"/>
              <a:ext cx="712475" cy="294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18"/>
            <p:cNvSpPr/>
            <p:nvPr/>
          </p:nvSpPr>
          <p:spPr>
            <a:xfrm>
              <a:off x="3039037" y="3568345"/>
              <a:ext cx="1104986" cy="294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18"/>
            <p:cNvSpPr/>
            <p:nvPr/>
          </p:nvSpPr>
          <p:spPr>
            <a:xfrm>
              <a:off x="4144023" y="3568345"/>
              <a:ext cx="879314" cy="294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18"/>
            <p:cNvSpPr/>
            <p:nvPr/>
          </p:nvSpPr>
          <p:spPr>
            <a:xfrm>
              <a:off x="5023337" y="3568345"/>
              <a:ext cx="858803" cy="294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18"/>
            <p:cNvSpPr/>
            <p:nvPr/>
          </p:nvSpPr>
          <p:spPr>
            <a:xfrm>
              <a:off x="5900223" y="3568345"/>
              <a:ext cx="694764" cy="294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18"/>
            <p:cNvSpPr/>
            <p:nvPr/>
          </p:nvSpPr>
          <p:spPr>
            <a:xfrm>
              <a:off x="269719" y="3863340"/>
              <a:ext cx="1639091" cy="20924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18"/>
            <p:cNvSpPr/>
            <p:nvPr/>
          </p:nvSpPr>
          <p:spPr>
            <a:xfrm>
              <a:off x="659862" y="4076536"/>
              <a:ext cx="389793" cy="27639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18"/>
            <p:cNvSpPr/>
            <p:nvPr/>
          </p:nvSpPr>
          <p:spPr>
            <a:xfrm>
              <a:off x="1062865" y="4076535"/>
              <a:ext cx="389793" cy="27639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18"/>
            <p:cNvSpPr/>
            <p:nvPr/>
          </p:nvSpPr>
          <p:spPr>
            <a:xfrm>
              <a:off x="1453008" y="4076535"/>
              <a:ext cx="389793" cy="27639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18"/>
            <p:cNvSpPr/>
            <p:nvPr/>
          </p:nvSpPr>
          <p:spPr>
            <a:xfrm>
              <a:off x="1842801" y="4076535"/>
              <a:ext cx="1393794" cy="27639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18"/>
            <p:cNvSpPr/>
            <p:nvPr/>
          </p:nvSpPr>
          <p:spPr>
            <a:xfrm>
              <a:off x="3236594" y="4076535"/>
              <a:ext cx="3358391" cy="27639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18"/>
            <p:cNvSpPr/>
            <p:nvPr/>
          </p:nvSpPr>
          <p:spPr>
            <a:xfrm>
              <a:off x="270068" y="4699486"/>
              <a:ext cx="6324917" cy="20924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18"/>
            <p:cNvSpPr/>
            <p:nvPr/>
          </p:nvSpPr>
          <p:spPr>
            <a:xfrm>
              <a:off x="270069" y="4913693"/>
              <a:ext cx="2341686" cy="19170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18"/>
            <p:cNvSpPr/>
            <p:nvPr/>
          </p:nvSpPr>
          <p:spPr>
            <a:xfrm>
              <a:off x="2611754" y="4913693"/>
              <a:ext cx="2535555" cy="19170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18"/>
            <p:cNvSpPr/>
            <p:nvPr/>
          </p:nvSpPr>
          <p:spPr>
            <a:xfrm>
              <a:off x="5147309" y="4913693"/>
              <a:ext cx="1106806" cy="19170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18"/>
            <p:cNvSpPr/>
            <p:nvPr/>
          </p:nvSpPr>
          <p:spPr>
            <a:xfrm>
              <a:off x="6254116" y="4913693"/>
              <a:ext cx="340870" cy="19170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18"/>
            <p:cNvSpPr/>
            <p:nvPr/>
          </p:nvSpPr>
          <p:spPr>
            <a:xfrm>
              <a:off x="274319" y="5769445"/>
              <a:ext cx="4264343" cy="47590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3" name="Google Shape;2263;p18"/>
          <p:cNvGrpSpPr/>
          <p:nvPr/>
        </p:nvGrpSpPr>
        <p:grpSpPr>
          <a:xfrm>
            <a:off x="627425" y="7094882"/>
            <a:ext cx="6067586" cy="677108"/>
            <a:chOff x="554127" y="318888"/>
            <a:chExt cx="6067586" cy="677108"/>
          </a:xfrm>
        </p:grpSpPr>
        <p:sp>
          <p:nvSpPr>
            <p:cNvPr id="2264" name="Google Shape;2264;p18"/>
            <p:cNvSpPr txBox="1"/>
            <p:nvPr/>
          </p:nvSpPr>
          <p:spPr>
            <a:xfrm>
              <a:off x="554127" y="318888"/>
              <a:ext cx="6067586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“Dependente”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 para todos os dependentes que deverão ser incluídos.</a:t>
              </a:r>
              <a:endParaRPr/>
            </a:p>
          </p:txBody>
        </p:sp>
        <p:pic>
          <p:nvPicPr>
            <p:cNvPr descr="Marca de seleção" id="2265" name="Google Shape;2265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6" name="Google Shape;2266;p18"/>
          <p:cNvGrpSpPr/>
          <p:nvPr/>
        </p:nvGrpSpPr>
        <p:grpSpPr>
          <a:xfrm>
            <a:off x="269720" y="7780532"/>
            <a:ext cx="6352127" cy="1081242"/>
            <a:chOff x="269720" y="7780532"/>
            <a:chExt cx="6352127" cy="1081242"/>
          </a:xfrm>
        </p:grpSpPr>
        <p:pic>
          <p:nvPicPr>
            <p:cNvPr id="2267" name="Google Shape;2267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9720" y="7780532"/>
              <a:ext cx="6325266" cy="10812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8" name="Google Shape;2268;p18"/>
            <p:cNvSpPr/>
            <p:nvPr/>
          </p:nvSpPr>
          <p:spPr>
            <a:xfrm>
              <a:off x="497681" y="8044791"/>
              <a:ext cx="3285942" cy="19833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18"/>
            <p:cNvSpPr/>
            <p:nvPr/>
          </p:nvSpPr>
          <p:spPr>
            <a:xfrm>
              <a:off x="3783459" y="8044790"/>
              <a:ext cx="1189957" cy="19476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18"/>
            <p:cNvSpPr/>
            <p:nvPr/>
          </p:nvSpPr>
          <p:spPr>
            <a:xfrm>
              <a:off x="497680" y="8243123"/>
              <a:ext cx="6124167" cy="21451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18"/>
            <p:cNvSpPr/>
            <p:nvPr/>
          </p:nvSpPr>
          <p:spPr>
            <a:xfrm>
              <a:off x="1355407" y="8457640"/>
              <a:ext cx="383218" cy="20097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18"/>
            <p:cNvSpPr/>
            <p:nvPr/>
          </p:nvSpPr>
          <p:spPr>
            <a:xfrm>
              <a:off x="1738264" y="8459288"/>
              <a:ext cx="383218" cy="20097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18"/>
            <p:cNvSpPr/>
            <p:nvPr/>
          </p:nvSpPr>
          <p:spPr>
            <a:xfrm>
              <a:off x="2125983" y="8457639"/>
              <a:ext cx="983328" cy="20097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18"/>
            <p:cNvSpPr/>
            <p:nvPr/>
          </p:nvSpPr>
          <p:spPr>
            <a:xfrm>
              <a:off x="3109311" y="8457639"/>
              <a:ext cx="3512536" cy="20097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18"/>
            <p:cNvSpPr/>
            <p:nvPr/>
          </p:nvSpPr>
          <p:spPr>
            <a:xfrm>
              <a:off x="497681" y="8660803"/>
              <a:ext cx="2040324" cy="20097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18"/>
            <p:cNvSpPr/>
            <p:nvPr/>
          </p:nvSpPr>
          <p:spPr>
            <a:xfrm>
              <a:off x="2538005" y="8660803"/>
              <a:ext cx="2060271" cy="20097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18"/>
            <p:cNvSpPr/>
            <p:nvPr/>
          </p:nvSpPr>
          <p:spPr>
            <a:xfrm>
              <a:off x="4973416" y="8044790"/>
              <a:ext cx="696913" cy="19476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8" name="Google Shape;2278;p18"/>
            <p:cNvSpPr/>
            <p:nvPr/>
          </p:nvSpPr>
          <p:spPr>
            <a:xfrm>
              <a:off x="5670330" y="8044275"/>
              <a:ext cx="469486" cy="19476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18"/>
            <p:cNvSpPr/>
            <p:nvPr/>
          </p:nvSpPr>
          <p:spPr>
            <a:xfrm>
              <a:off x="6139815" y="8044275"/>
              <a:ext cx="482031" cy="19476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3" name="Shape 6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4" name="Google Shape;6024;p178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6025" name="Google Shape;6025;p1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26" name="Google Shape;6026;p178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6027" name="Google Shape;6027;p178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Unimed Costa do Sol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28" name="Google Shape;6028;p178"/>
          <p:cNvGrpSpPr/>
          <p:nvPr/>
        </p:nvGrpSpPr>
        <p:grpSpPr>
          <a:xfrm>
            <a:off x="180865" y="964237"/>
            <a:ext cx="6514146" cy="1745922"/>
            <a:chOff x="180865" y="265737"/>
            <a:chExt cx="6514146" cy="1745922"/>
          </a:xfrm>
        </p:grpSpPr>
        <p:sp>
          <p:nvSpPr>
            <p:cNvPr id="6029" name="Google Shape;6029;p178"/>
            <p:cNvSpPr txBox="1"/>
            <p:nvPr/>
          </p:nvSpPr>
          <p:spPr>
            <a:xfrm>
              <a:off x="554126" y="318888"/>
              <a:ext cx="6140885" cy="16927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Declaração de opção de manutenção do plano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Funcionário preencher TODOS os campos, marcar uma das alternativas, preencher “Local e Data” e assinar no campo “Assinatura do Empregado”.</a:t>
              </a:r>
              <a:endParaRPr i="0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Empresa assinar e carimbar (Carimbo CNPJ) no campo “Carimbo e Assinatura do Contratante”.</a:t>
              </a:r>
              <a:endParaRPr/>
            </a:p>
          </p:txBody>
        </p:sp>
        <p:pic>
          <p:nvPicPr>
            <p:cNvPr descr="Estetoscópio" id="6030" name="Google Shape;6030;p1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6031" name="Google Shape;6031;p1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32" name="Google Shape;6032;p178"/>
          <p:cNvGrpSpPr/>
          <p:nvPr/>
        </p:nvGrpSpPr>
        <p:grpSpPr>
          <a:xfrm>
            <a:off x="162988" y="3016653"/>
            <a:ext cx="6532023" cy="3688615"/>
            <a:chOff x="162988" y="3016653"/>
            <a:chExt cx="6532023" cy="3688615"/>
          </a:xfrm>
        </p:grpSpPr>
        <p:pic>
          <p:nvPicPr>
            <p:cNvPr id="6033" name="Google Shape;6033;p1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8" y="3016653"/>
              <a:ext cx="6532023" cy="36886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34" name="Google Shape;6034;p178"/>
            <p:cNvSpPr/>
            <p:nvPr/>
          </p:nvSpPr>
          <p:spPr>
            <a:xfrm>
              <a:off x="450207" y="3602607"/>
              <a:ext cx="4208879" cy="24176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5" name="Google Shape;6035;p178"/>
            <p:cNvSpPr/>
            <p:nvPr/>
          </p:nvSpPr>
          <p:spPr>
            <a:xfrm>
              <a:off x="228600" y="4783707"/>
              <a:ext cx="4571999" cy="24176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6" name="Google Shape;6036;p178"/>
            <p:cNvSpPr/>
            <p:nvPr/>
          </p:nvSpPr>
          <p:spPr>
            <a:xfrm>
              <a:off x="1142999" y="5105400"/>
              <a:ext cx="4571999" cy="2956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7" name="Google Shape;6037;p178"/>
            <p:cNvSpPr/>
            <p:nvPr/>
          </p:nvSpPr>
          <p:spPr>
            <a:xfrm>
              <a:off x="180866" y="5655130"/>
              <a:ext cx="2774606" cy="99388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8" name="Google Shape;6038;p178"/>
            <p:cNvSpPr/>
            <p:nvPr/>
          </p:nvSpPr>
          <p:spPr>
            <a:xfrm>
              <a:off x="3902529" y="5653416"/>
              <a:ext cx="2792481" cy="99388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2" name="Shape 6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3" name="Google Shape;6043;p179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6044" name="Google Shape;6044;p1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45" name="Google Shape;6045;p179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6046" name="Google Shape;6046;p179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Unimed Costa do Sol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47" name="Google Shape;6047;p179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6048" name="Google Shape;6048;p1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49" name="Google Shape;6049;p179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TOTAL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6050" name="Google Shape;6050;p1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51" name="Google Shape;6051;p179"/>
          <p:cNvGrpSpPr/>
          <p:nvPr/>
        </p:nvGrpSpPr>
        <p:grpSpPr>
          <a:xfrm>
            <a:off x="628571" y="4035270"/>
            <a:ext cx="6067586" cy="677108"/>
            <a:chOff x="554127" y="318888"/>
            <a:chExt cx="6067586" cy="677108"/>
          </a:xfrm>
        </p:grpSpPr>
        <p:sp>
          <p:nvSpPr>
            <p:cNvPr id="6052" name="Google Shape;6052;p179"/>
            <p:cNvSpPr txBox="1"/>
            <p:nvPr/>
          </p:nvSpPr>
          <p:spPr>
            <a:xfrm>
              <a:off x="554127" y="318888"/>
              <a:ext cx="6067586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“Carta de cancelamento”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marcados.</a:t>
              </a:r>
              <a:endParaRPr/>
            </a:p>
          </p:txBody>
        </p:sp>
        <p:pic>
          <p:nvPicPr>
            <p:cNvPr descr="Marca de seleção" id="6053" name="Google Shape;6053;p1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54" name="Google Shape;6054;p179"/>
          <p:cNvGrpSpPr/>
          <p:nvPr/>
        </p:nvGrpSpPr>
        <p:grpSpPr>
          <a:xfrm>
            <a:off x="609548" y="6513707"/>
            <a:ext cx="6067586" cy="307777"/>
            <a:chOff x="554127" y="318888"/>
            <a:chExt cx="6067586" cy="307777"/>
          </a:xfrm>
        </p:grpSpPr>
        <p:sp>
          <p:nvSpPr>
            <p:cNvPr id="6055" name="Google Shape;6055;p179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6056" name="Google Shape;6056;p1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57" name="Google Shape;6057;p179"/>
          <p:cNvGrpSpPr/>
          <p:nvPr/>
        </p:nvGrpSpPr>
        <p:grpSpPr>
          <a:xfrm>
            <a:off x="84667" y="2342553"/>
            <a:ext cx="6688666" cy="1467022"/>
            <a:chOff x="84667" y="2342553"/>
            <a:chExt cx="6688666" cy="1467022"/>
          </a:xfrm>
        </p:grpSpPr>
        <p:pic>
          <p:nvPicPr>
            <p:cNvPr id="6058" name="Google Shape;6058;p17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667" y="2342553"/>
              <a:ext cx="6688666" cy="14332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59" name="Google Shape;6059;p179"/>
            <p:cNvSpPr/>
            <p:nvPr/>
          </p:nvSpPr>
          <p:spPr>
            <a:xfrm>
              <a:off x="84667" y="3249778"/>
              <a:ext cx="6688666" cy="55979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60" name="Google Shape;6060;p179"/>
          <p:cNvGrpSpPr/>
          <p:nvPr/>
        </p:nvGrpSpPr>
        <p:grpSpPr>
          <a:xfrm>
            <a:off x="84667" y="4891497"/>
            <a:ext cx="6688666" cy="1183933"/>
            <a:chOff x="84667" y="4891497"/>
            <a:chExt cx="6688666" cy="1183933"/>
          </a:xfrm>
        </p:grpSpPr>
        <p:pic>
          <p:nvPicPr>
            <p:cNvPr id="6061" name="Google Shape;6061;p17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667" y="4891497"/>
              <a:ext cx="6688666" cy="11839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2" name="Google Shape;6062;p179"/>
            <p:cNvSpPr/>
            <p:nvPr/>
          </p:nvSpPr>
          <p:spPr>
            <a:xfrm>
              <a:off x="84667" y="5329774"/>
              <a:ext cx="6688666" cy="74565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63" name="Google Shape;6063;p179"/>
          <p:cNvGrpSpPr/>
          <p:nvPr/>
        </p:nvGrpSpPr>
        <p:grpSpPr>
          <a:xfrm>
            <a:off x="84667" y="7080916"/>
            <a:ext cx="6688666" cy="1502150"/>
            <a:chOff x="84667" y="7080916"/>
            <a:chExt cx="6688666" cy="1502150"/>
          </a:xfrm>
        </p:grpSpPr>
        <p:pic>
          <p:nvPicPr>
            <p:cNvPr id="6064" name="Google Shape;6064;p17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667" y="7080916"/>
              <a:ext cx="6688666" cy="1494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5" name="Google Shape;6065;p179"/>
            <p:cNvSpPr/>
            <p:nvPr/>
          </p:nvSpPr>
          <p:spPr>
            <a:xfrm>
              <a:off x="84667" y="8027864"/>
              <a:ext cx="35776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6" name="Google Shape;6066;p179"/>
            <p:cNvSpPr/>
            <p:nvPr/>
          </p:nvSpPr>
          <p:spPr>
            <a:xfrm>
              <a:off x="4528038" y="8035678"/>
              <a:ext cx="2245295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0" name="Shape 6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1" name="Google Shape;6071;p180"/>
          <p:cNvGrpSpPr/>
          <p:nvPr/>
        </p:nvGrpSpPr>
        <p:grpSpPr>
          <a:xfrm>
            <a:off x="628571" y="4028641"/>
            <a:ext cx="6067586" cy="861774"/>
            <a:chOff x="554127" y="318888"/>
            <a:chExt cx="6067586" cy="861774"/>
          </a:xfrm>
        </p:grpSpPr>
        <p:sp>
          <p:nvSpPr>
            <p:cNvPr id="6072" name="Google Shape;6072;p180"/>
            <p:cNvSpPr txBox="1"/>
            <p:nvPr/>
          </p:nvSpPr>
          <p:spPr>
            <a:xfrm>
              <a:off x="554127" y="318888"/>
              <a:ext cx="6067586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“Carta de cancelamento”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 e dados de todos os dependentes que deverão ser excluídos.</a:t>
              </a:r>
              <a:endParaRPr/>
            </a:p>
          </p:txBody>
        </p:sp>
        <p:pic>
          <p:nvPicPr>
            <p:cNvPr descr="Marca de seleção" id="6073" name="Google Shape;6073;p1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74" name="Google Shape;6074;p180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6075" name="Google Shape;6075;p1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6" name="Google Shape;6076;p180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6077" name="Google Shape;6077;p180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Unimed Costa do Sol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78" name="Google Shape;6078;p180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6079" name="Google Shape;6079;p1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0" name="Google Shape;6080;p180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de DEPENDENTES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6081" name="Google Shape;6081;p1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82" name="Google Shape;6082;p180"/>
          <p:cNvGrpSpPr/>
          <p:nvPr/>
        </p:nvGrpSpPr>
        <p:grpSpPr>
          <a:xfrm>
            <a:off x="84667" y="2315343"/>
            <a:ext cx="6688666" cy="1456174"/>
            <a:chOff x="84667" y="2315343"/>
            <a:chExt cx="6688666" cy="1456174"/>
          </a:xfrm>
        </p:grpSpPr>
        <p:pic>
          <p:nvPicPr>
            <p:cNvPr id="6083" name="Google Shape;6083;p18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667" y="2315343"/>
              <a:ext cx="6688666" cy="1429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4" name="Google Shape;6084;p180"/>
            <p:cNvSpPr/>
            <p:nvPr/>
          </p:nvSpPr>
          <p:spPr>
            <a:xfrm>
              <a:off x="84667" y="3211720"/>
              <a:ext cx="6688666" cy="55979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85" name="Google Shape;6085;p180"/>
          <p:cNvGrpSpPr/>
          <p:nvPr/>
        </p:nvGrpSpPr>
        <p:grpSpPr>
          <a:xfrm>
            <a:off x="84667" y="4929871"/>
            <a:ext cx="6688666" cy="1918925"/>
            <a:chOff x="84667" y="4929871"/>
            <a:chExt cx="6688666" cy="1918925"/>
          </a:xfrm>
        </p:grpSpPr>
        <p:pic>
          <p:nvPicPr>
            <p:cNvPr id="6086" name="Google Shape;6086;p1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667" y="4929871"/>
              <a:ext cx="6688666" cy="191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7" name="Google Shape;6087;p180"/>
            <p:cNvSpPr/>
            <p:nvPr/>
          </p:nvSpPr>
          <p:spPr>
            <a:xfrm>
              <a:off x="84667" y="5254224"/>
              <a:ext cx="6688666" cy="159457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88" name="Google Shape;6088;p180"/>
          <p:cNvGrpSpPr/>
          <p:nvPr/>
        </p:nvGrpSpPr>
        <p:grpSpPr>
          <a:xfrm>
            <a:off x="609548" y="7095386"/>
            <a:ext cx="6067586" cy="307777"/>
            <a:chOff x="554127" y="318888"/>
            <a:chExt cx="6067586" cy="307777"/>
          </a:xfrm>
        </p:grpSpPr>
        <p:sp>
          <p:nvSpPr>
            <p:cNvPr id="6089" name="Google Shape;6089;p180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6090" name="Google Shape;6090;p1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91" name="Google Shape;6091;p180"/>
          <p:cNvGrpSpPr/>
          <p:nvPr/>
        </p:nvGrpSpPr>
        <p:grpSpPr>
          <a:xfrm>
            <a:off x="84666" y="7649753"/>
            <a:ext cx="6688667" cy="1188119"/>
            <a:chOff x="84666" y="7649753"/>
            <a:chExt cx="6688667" cy="1188119"/>
          </a:xfrm>
        </p:grpSpPr>
        <p:pic>
          <p:nvPicPr>
            <p:cNvPr id="6092" name="Google Shape;6092;p18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667" y="7649753"/>
              <a:ext cx="6688666" cy="1188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93" name="Google Shape;6093;p180"/>
            <p:cNvSpPr/>
            <p:nvPr/>
          </p:nvSpPr>
          <p:spPr>
            <a:xfrm>
              <a:off x="84666" y="8310296"/>
              <a:ext cx="35776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4" name="Google Shape;6094;p180"/>
            <p:cNvSpPr/>
            <p:nvPr/>
          </p:nvSpPr>
          <p:spPr>
            <a:xfrm>
              <a:off x="4509291" y="8243812"/>
              <a:ext cx="2245295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8" name="Shape 6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9" name="Google Shape;6099;p181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6100" name="Google Shape;6100;p1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01" name="Google Shape;6101;p181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6102" name="Google Shape;6102;p181"/>
          <p:cNvSpPr txBox="1"/>
          <p:nvPr/>
        </p:nvSpPr>
        <p:spPr>
          <a:xfrm>
            <a:off x="162988" y="254000"/>
            <a:ext cx="6009212" cy="131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Carências ANS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000"/>
              <a:buFont typeface="Calibri"/>
              <a:buNone/>
            </a:pPr>
            <a:r>
              <a:rPr lang="pt-BR" sz="20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Informações extraídas do site: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000"/>
              <a:buFont typeface="Calibri"/>
              <a:buNone/>
            </a:pPr>
            <a:r>
              <a:rPr lang="pt-BR" sz="20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www.ans.gov.br</a:t>
            </a:r>
            <a:endParaRPr/>
          </a:p>
        </p:txBody>
      </p:sp>
      <p:pic>
        <p:nvPicPr>
          <p:cNvPr id="6103" name="Google Shape;6103;p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988" y="3955973"/>
            <a:ext cx="6532023" cy="202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4" name="Google Shape;6104;p1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387" y="2169124"/>
            <a:ext cx="3696020" cy="73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5" name="Google Shape;6105;p1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2988" y="2943675"/>
            <a:ext cx="4046571" cy="297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6" name="Google Shape;6106;p1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8387" y="3283849"/>
            <a:ext cx="3200677" cy="51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7" name="Google Shape;6107;p1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2988" y="6125649"/>
            <a:ext cx="6532023" cy="2698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8" name="Google Shape;6108;p18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8387" y="1577096"/>
            <a:ext cx="3932261" cy="548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4" name="Google Shape;2284;p19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285" name="Google Shape;2285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6" name="Google Shape;2286;p19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2287" name="Google Shape;2287;p19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8" name="Google Shape;2288;p19"/>
          <p:cNvGrpSpPr/>
          <p:nvPr/>
        </p:nvGrpSpPr>
        <p:grpSpPr>
          <a:xfrm>
            <a:off x="180865" y="945187"/>
            <a:ext cx="6026504" cy="1745922"/>
            <a:chOff x="180865" y="265737"/>
            <a:chExt cx="6026504" cy="1745922"/>
          </a:xfrm>
        </p:grpSpPr>
        <p:sp>
          <p:nvSpPr>
            <p:cNvPr id="2289" name="Google Shape;2289;p19"/>
            <p:cNvSpPr txBox="1"/>
            <p:nvPr/>
          </p:nvSpPr>
          <p:spPr>
            <a:xfrm>
              <a:off x="554127" y="318888"/>
              <a:ext cx="5653242" cy="16927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da Ficha de Inclusão de Grupo Familiar –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preenchimento do campo “Dependente”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tenha mais dependentes preencher conforme acima.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Titular preencher “Local e Data” e assinar no campo “Assinatura Proponente/Titular”</a:t>
              </a:r>
              <a:endParaRPr/>
            </a:p>
          </p:txBody>
        </p:sp>
        <p:pic>
          <p:nvPicPr>
            <p:cNvPr descr="Estetoscópio" id="2290" name="Google Shape;2290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291" name="Google Shape;2291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9548" y="997070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2" name="Google Shape;2292;p19"/>
          <p:cNvGrpSpPr/>
          <p:nvPr/>
        </p:nvGrpSpPr>
        <p:grpSpPr>
          <a:xfrm>
            <a:off x="266367" y="2790663"/>
            <a:ext cx="6325266" cy="3283666"/>
            <a:chOff x="266367" y="2790663"/>
            <a:chExt cx="6325266" cy="3283666"/>
          </a:xfrm>
        </p:grpSpPr>
        <p:pic>
          <p:nvPicPr>
            <p:cNvPr id="2293" name="Google Shape;2293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6367" y="2790663"/>
              <a:ext cx="6325266" cy="2227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4" name="Google Shape;2294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6367" y="5014448"/>
              <a:ext cx="6325266" cy="267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5" name="Google Shape;2295;p19"/>
            <p:cNvSpPr/>
            <p:nvPr/>
          </p:nvSpPr>
          <p:spPr>
            <a:xfrm>
              <a:off x="266367" y="5014449"/>
              <a:ext cx="5233480" cy="30162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6" name="Google Shape;2296;p19"/>
            <p:cNvSpPr/>
            <p:nvPr/>
          </p:nvSpPr>
          <p:spPr>
            <a:xfrm>
              <a:off x="266367" y="2790663"/>
              <a:ext cx="6325266" cy="222378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97" name="Google Shape;2297;p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66367" y="5455993"/>
              <a:ext cx="6325266" cy="618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8" name="Google Shape;2298;p19"/>
            <p:cNvSpPr/>
            <p:nvPr/>
          </p:nvSpPr>
          <p:spPr>
            <a:xfrm>
              <a:off x="266367" y="5316071"/>
              <a:ext cx="2996786" cy="34514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2"/>
          <p:cNvSpPr txBox="1"/>
          <p:nvPr/>
        </p:nvSpPr>
        <p:spPr>
          <a:xfrm>
            <a:off x="162988" y="313075"/>
            <a:ext cx="5087619" cy="799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i="0" lang="pt-BR" sz="28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Introdução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0" i="0" lang="pt-BR" sz="28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Ameplan</a:t>
            </a:r>
            <a:endParaRPr/>
          </a:p>
        </p:txBody>
      </p:sp>
      <p:grpSp>
        <p:nvGrpSpPr>
          <p:cNvPr id="1835" name="Google Shape;1835;p2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1836" name="Google Shape;1836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7" name="Google Shape;1837;p2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2000" u="none" cap="none" strike="noStrike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1838" name="Google Shape;1838;p2"/>
          <p:cNvGrpSpPr/>
          <p:nvPr/>
        </p:nvGrpSpPr>
        <p:grpSpPr>
          <a:xfrm>
            <a:off x="162988" y="1662852"/>
            <a:ext cx="6541989" cy="2783162"/>
            <a:chOff x="162988" y="1318600"/>
            <a:chExt cx="6541989" cy="2783162"/>
          </a:xfrm>
        </p:grpSpPr>
        <p:pic>
          <p:nvPicPr>
            <p:cNvPr descr="Estetoscópio" id="1839" name="Google Shape;1839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0" name="Google Shape;1840;p2"/>
            <p:cNvSpPr txBox="1"/>
            <p:nvPr/>
          </p:nvSpPr>
          <p:spPr>
            <a:xfrm>
              <a:off x="569214" y="1331773"/>
              <a:ext cx="6135763" cy="2769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Neste manual constam os procedimentos, documentações, formulários e orientações para envio e preenchimento de cada operadora, </a:t>
              </a: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TODAS as documentações listadas</a:t>
              </a:r>
              <a:r>
                <a:rPr b="0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e </a:t>
              </a: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informações circuladas em amarelo </a:t>
              </a:r>
              <a:r>
                <a:rPr b="0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imprescindíveis para a realização dos processos de inclusão, exclusão e plano de continuidade.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Sem as mesmas corretas e completas, os processos poderão atrasar e até mesmo perder o prazo, podendo acarretar em custos, carências e negativa da operadora.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1" name="Google Shape;1841;p2"/>
          <p:cNvGrpSpPr/>
          <p:nvPr/>
        </p:nvGrpSpPr>
        <p:grpSpPr>
          <a:xfrm>
            <a:off x="162988" y="4420712"/>
            <a:ext cx="6541989" cy="3814214"/>
            <a:chOff x="162988" y="4420712"/>
            <a:chExt cx="6541989" cy="3814214"/>
          </a:xfrm>
        </p:grpSpPr>
        <p:pic>
          <p:nvPicPr>
            <p:cNvPr descr="Estetoscópio" id="1842" name="Google Shape;1842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442071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3" name="Google Shape;1843;p2"/>
            <p:cNvSpPr txBox="1"/>
            <p:nvPr/>
          </p:nvSpPr>
          <p:spPr>
            <a:xfrm>
              <a:off x="569214" y="4433885"/>
              <a:ext cx="6135763" cy="3801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Operadoras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b="1" i="0" lang="pt-BR" sz="1800" u="none" strike="noStrike">
                  <a:solidFill>
                    <a:srgbClr val="31384D"/>
                  </a:solidFill>
                  <a:highlight>
                    <a:srgbClr val="F5E266"/>
                  </a:highlight>
                  <a:latin typeface="Calibri"/>
                  <a:ea typeface="Calibri"/>
                  <a:cs typeface="Calibri"/>
                  <a:sym typeface="Calibri"/>
                </a:rPr>
                <a:t>Ameplan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Bradesco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Cemeru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Clinipam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GNDI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H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Mediplan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Francisco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São Francisco Vidas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Lucas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Saúde Beneficência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Única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Unimed Costa do Sol</a:t>
              </a:r>
              <a:endParaRPr/>
            </a:p>
          </p:txBody>
        </p:sp>
        <p:pic>
          <p:nvPicPr>
            <p:cNvPr descr="Marca de seleção" id="1844" name="Google Shape;1844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2" y="496479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45" name="Google Shape;1845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210773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46" name="Google Shape;1846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46343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47" name="Google Shape;1847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7065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48" name="Google Shape;1848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95030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49" name="Google Shape;1849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19646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50" name="Google Shape;1850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43449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51" name="Google Shape;1851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6831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52" name="Google Shape;1852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92123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53" name="Google Shape;1853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16394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54" name="Google Shape;1854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41130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55" name="Google Shape;1855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65137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56" name="Google Shape;1856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3" y="789690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3" name="Google Shape;2303;p20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304" name="Google Shape;2304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5" name="Google Shape;2305;p20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2306" name="Google Shape;2306;p20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07" name="Google Shape;2307;p20"/>
          <p:cNvGrpSpPr/>
          <p:nvPr/>
        </p:nvGrpSpPr>
        <p:grpSpPr>
          <a:xfrm>
            <a:off x="180865" y="805487"/>
            <a:ext cx="6026504" cy="1376590"/>
            <a:chOff x="180865" y="265737"/>
            <a:chExt cx="6026504" cy="1376590"/>
          </a:xfrm>
        </p:grpSpPr>
        <p:sp>
          <p:nvSpPr>
            <p:cNvPr id="2308" name="Google Shape;2308;p20"/>
            <p:cNvSpPr txBox="1"/>
            <p:nvPr/>
          </p:nvSpPr>
          <p:spPr>
            <a:xfrm>
              <a:off x="554127" y="318888"/>
              <a:ext cx="5653242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da Ficha de Inclusão de Grupo Familiar –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Carta de orientação ao beneficiário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Data”, nome e assinar no campo “Beneficiário”</a:t>
              </a:r>
              <a:endParaRPr/>
            </a:p>
          </p:txBody>
        </p:sp>
        <p:pic>
          <p:nvPicPr>
            <p:cNvPr descr="Estetoscópio" id="2309" name="Google Shape;2309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310" name="Google Shape;2310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9548" y="997070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1" name="Google Shape;2311;p20"/>
          <p:cNvGrpSpPr/>
          <p:nvPr/>
        </p:nvGrpSpPr>
        <p:grpSpPr>
          <a:xfrm>
            <a:off x="1488087" y="2197527"/>
            <a:ext cx="3881825" cy="5320776"/>
            <a:chOff x="1368782" y="1835119"/>
            <a:chExt cx="3881825" cy="5320776"/>
          </a:xfrm>
        </p:grpSpPr>
        <p:pic>
          <p:nvPicPr>
            <p:cNvPr id="2312" name="Google Shape;2312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68782" y="1835119"/>
              <a:ext cx="3881825" cy="38894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3" name="Google Shape;2313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68782" y="5724608"/>
              <a:ext cx="3881825" cy="14312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4" name="Google Shape;2314;p20"/>
          <p:cNvGrpSpPr/>
          <p:nvPr/>
        </p:nvGrpSpPr>
        <p:grpSpPr>
          <a:xfrm>
            <a:off x="1216265" y="7540075"/>
            <a:ext cx="4425467" cy="1341801"/>
            <a:chOff x="1143000" y="7550053"/>
            <a:chExt cx="4425467" cy="1341801"/>
          </a:xfrm>
        </p:grpSpPr>
        <p:pic>
          <p:nvPicPr>
            <p:cNvPr id="2315" name="Google Shape;2315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93029" y="7550053"/>
              <a:ext cx="4375438" cy="1341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6" name="Google Shape;2316;p20"/>
            <p:cNvSpPr/>
            <p:nvPr/>
          </p:nvSpPr>
          <p:spPr>
            <a:xfrm>
              <a:off x="1143000" y="7550053"/>
              <a:ext cx="2222499" cy="13418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1" name="Google Shape;2321;p21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322" name="Google Shape;2322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3" name="Google Shape;2323;p21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2324" name="Google Shape;2324;p21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5" name="Google Shape;2325;p21"/>
          <p:cNvGrpSpPr/>
          <p:nvPr/>
        </p:nvGrpSpPr>
        <p:grpSpPr>
          <a:xfrm>
            <a:off x="180865" y="805487"/>
            <a:ext cx="6026504" cy="1376590"/>
            <a:chOff x="180865" y="265737"/>
            <a:chExt cx="6026504" cy="1376590"/>
          </a:xfrm>
        </p:grpSpPr>
        <p:sp>
          <p:nvSpPr>
            <p:cNvPr id="2326" name="Google Shape;2326;p21"/>
            <p:cNvSpPr txBox="1"/>
            <p:nvPr/>
          </p:nvSpPr>
          <p:spPr>
            <a:xfrm>
              <a:off x="554127" y="318888"/>
              <a:ext cx="5653242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da Ficha de Inclusão de Grupo Familiar –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““Assinatura Proponente/Titular”</a:t>
              </a:r>
              <a:endParaRPr/>
            </a:p>
          </p:txBody>
        </p:sp>
        <p:pic>
          <p:nvPicPr>
            <p:cNvPr descr="Estetoscópio" id="2327" name="Google Shape;2327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328" name="Google Shape;2328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9548" y="997070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29" name="Google Shape;232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9715" y="2280651"/>
            <a:ext cx="5318569" cy="6507642"/>
          </a:xfrm>
          <a:prstGeom prst="rect">
            <a:avLst/>
          </a:prstGeom>
          <a:noFill/>
          <a:ln>
            <a:noFill/>
          </a:ln>
        </p:spPr>
      </p:pic>
      <p:sp>
        <p:nvSpPr>
          <p:cNvPr id="2330" name="Google Shape;2330;p21"/>
          <p:cNvSpPr/>
          <p:nvPr/>
        </p:nvSpPr>
        <p:spPr>
          <a:xfrm>
            <a:off x="806115" y="7876674"/>
            <a:ext cx="4444491" cy="272716"/>
          </a:xfrm>
          <a:prstGeom prst="rect">
            <a:avLst/>
          </a:prstGeom>
          <a:noFill/>
          <a:ln cap="flat" cmpd="sng" w="28575">
            <a:solidFill>
              <a:srgbClr val="F5E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1" name="Google Shape;2331;p21"/>
          <p:cNvSpPr/>
          <p:nvPr/>
        </p:nvSpPr>
        <p:spPr>
          <a:xfrm>
            <a:off x="806115" y="8149390"/>
            <a:ext cx="2442411" cy="252663"/>
          </a:xfrm>
          <a:prstGeom prst="rect">
            <a:avLst/>
          </a:prstGeom>
          <a:noFill/>
          <a:ln cap="flat" cmpd="sng" w="28575">
            <a:solidFill>
              <a:srgbClr val="F5E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6" name="Google Shape;2336;p22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337" name="Google Shape;2337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8" name="Google Shape;2338;p22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2339" name="Google Shape;2339;p22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0" name="Google Shape;2340;p22"/>
          <p:cNvGrpSpPr/>
          <p:nvPr/>
        </p:nvGrpSpPr>
        <p:grpSpPr>
          <a:xfrm>
            <a:off x="180865" y="864455"/>
            <a:ext cx="6121344" cy="1705944"/>
            <a:chOff x="180865" y="864455"/>
            <a:chExt cx="6121344" cy="1705944"/>
          </a:xfrm>
        </p:grpSpPr>
        <p:pic>
          <p:nvPicPr>
            <p:cNvPr descr="Estetoscópio" id="2341" name="Google Shape;2341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2" name="Google Shape;2342;p22"/>
            <p:cNvSpPr txBox="1"/>
            <p:nvPr/>
          </p:nvSpPr>
          <p:spPr>
            <a:xfrm>
              <a:off x="541371" y="877628"/>
              <a:ext cx="5760838" cy="16927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Responder TODAS as perguntas em todos os campos.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TITULAR –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 refere ao titular do plano (funcionário da empresa).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DEPENDENTES – </a:t>
              </a:r>
              <a:r>
                <a:rPr i="0" lang="pt-BR" sz="12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Cônjuge ou companheiro(a) e filhos(as) solteiros até 24 anos.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23F4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Exemplo: Funcionário + Cônjuge + Filho</a:t>
              </a:r>
              <a:br>
                <a:rPr b="1" i="0" lang="pt-BR" sz="14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pt-BR" sz="14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perguntas para: </a:t>
              </a:r>
              <a:r>
                <a:rPr b="1" lang="pt-BR" sz="14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Titular</a:t>
              </a:r>
              <a:r>
                <a:rPr b="1" i="0" lang="pt-BR" sz="14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 + </a:t>
              </a:r>
              <a:r>
                <a:rPr b="1" lang="pt-BR" sz="14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1°</a:t>
              </a:r>
              <a:r>
                <a:rPr b="1" i="0" lang="pt-BR" sz="1400">
                  <a:solidFill>
                    <a:srgbClr val="323F4F"/>
                  </a:solidFill>
                  <a:latin typeface="Calibri"/>
                  <a:ea typeface="Calibri"/>
                  <a:cs typeface="Calibri"/>
                  <a:sym typeface="Calibri"/>
                </a:rPr>
                <a:t> + 2°</a:t>
              </a:r>
              <a:endParaRPr/>
            </a:p>
          </p:txBody>
        </p:sp>
        <p:pic>
          <p:nvPicPr>
            <p:cNvPr descr="Marca de seleção" id="2343" name="Google Shape;2343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69832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344" name="Google Shape;2344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345" name="Google Shape;2345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51553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6" name="Google Shape;2346;p22"/>
          <p:cNvGrpSpPr/>
          <p:nvPr/>
        </p:nvGrpSpPr>
        <p:grpSpPr>
          <a:xfrm>
            <a:off x="270685" y="2592171"/>
            <a:ext cx="6316630" cy="6245248"/>
            <a:chOff x="270685" y="2592171"/>
            <a:chExt cx="6316630" cy="6245248"/>
          </a:xfrm>
        </p:grpSpPr>
        <p:grpSp>
          <p:nvGrpSpPr>
            <p:cNvPr id="2347" name="Google Shape;2347;p22"/>
            <p:cNvGrpSpPr/>
            <p:nvPr/>
          </p:nvGrpSpPr>
          <p:grpSpPr>
            <a:xfrm>
              <a:off x="270685" y="2592171"/>
              <a:ext cx="6316629" cy="6245248"/>
              <a:chOff x="270685" y="2529590"/>
              <a:chExt cx="6316629" cy="6245248"/>
            </a:xfrm>
          </p:grpSpPr>
          <p:pic>
            <p:nvPicPr>
              <p:cNvPr id="2348" name="Google Shape;2348;p2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270685" y="2529590"/>
                <a:ext cx="6316629" cy="4776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9" name="Google Shape;2349;p2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70685" y="7289781"/>
                <a:ext cx="6316629" cy="14850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50" name="Google Shape;2350;p22"/>
            <p:cNvSpPr/>
            <p:nvPr/>
          </p:nvSpPr>
          <p:spPr>
            <a:xfrm>
              <a:off x="4319017" y="4845935"/>
              <a:ext cx="2268298" cy="399148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" name="Google Shape;2355;p23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356" name="Google Shape;2356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7" name="Google Shape;2357;p23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2358" name="Google Shape;2358;p23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9" name="Google Shape;2359;p23"/>
          <p:cNvGrpSpPr/>
          <p:nvPr/>
        </p:nvGrpSpPr>
        <p:grpSpPr>
          <a:xfrm>
            <a:off x="180865" y="902552"/>
            <a:ext cx="6496269" cy="1253480"/>
            <a:chOff x="180865" y="902552"/>
            <a:chExt cx="6496269" cy="1253480"/>
          </a:xfrm>
        </p:grpSpPr>
        <p:sp>
          <p:nvSpPr>
            <p:cNvPr id="2360" name="Google Shape;2360;p23"/>
            <p:cNvSpPr txBox="1"/>
            <p:nvPr/>
          </p:nvSpPr>
          <p:spPr>
            <a:xfrm>
              <a:off x="554127" y="955703"/>
              <a:ext cx="612300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da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Continuar respondendo TODAS as perguntas, preencher “Local e Data” e assinar no campo “Assinatura Proponente/Titular”.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2361" name="Google Shape;2361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90255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362" name="Google Shape;2362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459897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3" name="Google Shape;2363;p23"/>
          <p:cNvGrpSpPr/>
          <p:nvPr/>
        </p:nvGrpSpPr>
        <p:grpSpPr>
          <a:xfrm>
            <a:off x="162988" y="2044315"/>
            <a:ext cx="6532023" cy="2143184"/>
            <a:chOff x="162988" y="2044315"/>
            <a:chExt cx="6532023" cy="2143184"/>
          </a:xfrm>
        </p:grpSpPr>
        <p:pic>
          <p:nvPicPr>
            <p:cNvPr id="2364" name="Google Shape;2364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1927" y="2044316"/>
              <a:ext cx="6514146" cy="21431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5" name="Google Shape;2365;p23"/>
            <p:cNvSpPr/>
            <p:nvPr/>
          </p:nvSpPr>
          <p:spPr>
            <a:xfrm>
              <a:off x="4336182" y="2044315"/>
              <a:ext cx="2358829" cy="91104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23"/>
            <p:cNvSpPr/>
            <p:nvPr/>
          </p:nvSpPr>
          <p:spPr>
            <a:xfrm>
              <a:off x="162988" y="2955360"/>
              <a:ext cx="5475812" cy="36275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23"/>
            <p:cNvSpPr/>
            <p:nvPr/>
          </p:nvSpPr>
          <p:spPr>
            <a:xfrm>
              <a:off x="162988" y="3318116"/>
              <a:ext cx="3053741" cy="27691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8" name="Google Shape;2368;p23"/>
          <p:cNvGrpSpPr/>
          <p:nvPr/>
        </p:nvGrpSpPr>
        <p:grpSpPr>
          <a:xfrm>
            <a:off x="554125" y="4280496"/>
            <a:ext cx="5365089" cy="276999"/>
            <a:chOff x="654284" y="1306237"/>
            <a:chExt cx="5144699" cy="276999"/>
          </a:xfrm>
        </p:grpSpPr>
        <p:sp>
          <p:nvSpPr>
            <p:cNvPr id="2369" name="Google Shape;2369;p23"/>
            <p:cNvSpPr txBox="1"/>
            <p:nvPr/>
          </p:nvSpPr>
          <p:spPr>
            <a:xfrm>
              <a:off x="908232" y="1306237"/>
              <a:ext cx="489075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Continuar respondendo as perguntas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2370" name="Google Shape;2370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326097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1" name="Google Shape;2371;p23"/>
          <p:cNvGrpSpPr/>
          <p:nvPr/>
        </p:nvGrpSpPr>
        <p:grpSpPr>
          <a:xfrm>
            <a:off x="171927" y="4669442"/>
            <a:ext cx="6514146" cy="4080730"/>
            <a:chOff x="171927" y="4669442"/>
            <a:chExt cx="6514146" cy="4080730"/>
          </a:xfrm>
        </p:grpSpPr>
        <p:pic>
          <p:nvPicPr>
            <p:cNvPr id="2372" name="Google Shape;2372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71927" y="4669442"/>
              <a:ext cx="6505207" cy="40807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3" name="Google Shape;2373;p23"/>
            <p:cNvSpPr/>
            <p:nvPr/>
          </p:nvSpPr>
          <p:spPr>
            <a:xfrm>
              <a:off x="4336182" y="5980290"/>
              <a:ext cx="2349891" cy="276988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8" name="Google Shape;237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927" y="2036746"/>
            <a:ext cx="6514146" cy="41338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9" name="Google Shape;2379;p24"/>
          <p:cNvGrpSpPr/>
          <p:nvPr/>
        </p:nvGrpSpPr>
        <p:grpSpPr>
          <a:xfrm>
            <a:off x="180865" y="902552"/>
            <a:ext cx="6496269" cy="1253480"/>
            <a:chOff x="180865" y="902552"/>
            <a:chExt cx="6496269" cy="1253480"/>
          </a:xfrm>
        </p:grpSpPr>
        <p:sp>
          <p:nvSpPr>
            <p:cNvPr id="2380" name="Google Shape;2380;p24"/>
            <p:cNvSpPr txBox="1"/>
            <p:nvPr/>
          </p:nvSpPr>
          <p:spPr>
            <a:xfrm>
              <a:off x="554127" y="955703"/>
              <a:ext cx="6123007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da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Continuar respondendo TODAS as perguntas, preencher “Local e Data” e assinar no campo “Assinatura Proponente/Titular”.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2381" name="Google Shape;2381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90255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382" name="Google Shape;2382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459897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3" name="Google Shape;2383;p24"/>
          <p:cNvSpPr/>
          <p:nvPr/>
        </p:nvSpPr>
        <p:spPr>
          <a:xfrm>
            <a:off x="4346864" y="2036746"/>
            <a:ext cx="2330270" cy="3166625"/>
          </a:xfrm>
          <a:prstGeom prst="rect">
            <a:avLst/>
          </a:prstGeom>
          <a:noFill/>
          <a:ln cap="flat" cmpd="sng" w="28575">
            <a:solidFill>
              <a:srgbClr val="F5E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Google Shape;2384;p24"/>
          <p:cNvSpPr/>
          <p:nvPr/>
        </p:nvSpPr>
        <p:spPr>
          <a:xfrm>
            <a:off x="180867" y="5203371"/>
            <a:ext cx="5432533" cy="354996"/>
          </a:xfrm>
          <a:prstGeom prst="rect">
            <a:avLst/>
          </a:prstGeom>
          <a:noFill/>
          <a:ln cap="flat" cmpd="sng" w="28575">
            <a:solidFill>
              <a:srgbClr val="F5E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p24"/>
          <p:cNvSpPr/>
          <p:nvPr/>
        </p:nvSpPr>
        <p:spPr>
          <a:xfrm>
            <a:off x="180866" y="5555706"/>
            <a:ext cx="3036468" cy="227027"/>
          </a:xfrm>
          <a:prstGeom prst="rect">
            <a:avLst/>
          </a:prstGeom>
          <a:noFill/>
          <a:ln cap="flat" cmpd="sng" w="28575">
            <a:solidFill>
              <a:srgbClr val="F5E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6" name="Google Shape;2386;p24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387" name="Google Shape;2387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8" name="Google Shape;2388;p24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2389" name="Google Shape;2389;p24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0" name="Google Shape;2390;p24"/>
          <p:cNvGrpSpPr/>
          <p:nvPr/>
        </p:nvGrpSpPr>
        <p:grpSpPr>
          <a:xfrm>
            <a:off x="554127" y="6133465"/>
            <a:ext cx="5365089" cy="276999"/>
            <a:chOff x="654284" y="1306237"/>
            <a:chExt cx="5144699" cy="276999"/>
          </a:xfrm>
        </p:grpSpPr>
        <p:sp>
          <p:nvSpPr>
            <p:cNvPr id="2391" name="Google Shape;2391;p24"/>
            <p:cNvSpPr txBox="1"/>
            <p:nvPr/>
          </p:nvSpPr>
          <p:spPr>
            <a:xfrm>
              <a:off x="908232" y="1306237"/>
              <a:ext cx="489075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Terminar de responder as perguntas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2392" name="Google Shape;2392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32754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93" name="Google Shape;2393;p24"/>
          <p:cNvGrpSpPr/>
          <p:nvPr/>
        </p:nvGrpSpPr>
        <p:grpSpPr>
          <a:xfrm>
            <a:off x="180865" y="6484823"/>
            <a:ext cx="6514146" cy="2361815"/>
            <a:chOff x="180865" y="6484823"/>
            <a:chExt cx="6514146" cy="2361815"/>
          </a:xfrm>
        </p:grpSpPr>
        <p:pic>
          <p:nvPicPr>
            <p:cNvPr id="2394" name="Google Shape;2394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0865" y="6484823"/>
              <a:ext cx="6514146" cy="23618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5" name="Google Shape;2395;p24"/>
            <p:cNvSpPr/>
            <p:nvPr/>
          </p:nvSpPr>
          <p:spPr>
            <a:xfrm>
              <a:off x="4412770" y="6667398"/>
              <a:ext cx="2264364" cy="217924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0" name="Google Shape;240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48" y="2259187"/>
            <a:ext cx="4124377" cy="612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1" name="Google Shape;2401;p25"/>
          <p:cNvGrpSpPr/>
          <p:nvPr/>
        </p:nvGrpSpPr>
        <p:grpSpPr>
          <a:xfrm>
            <a:off x="180865" y="902552"/>
            <a:ext cx="6496269" cy="1622811"/>
            <a:chOff x="180865" y="902552"/>
            <a:chExt cx="6496269" cy="1622811"/>
          </a:xfrm>
        </p:grpSpPr>
        <p:sp>
          <p:nvSpPr>
            <p:cNvPr id="2402" name="Google Shape;2402;p25"/>
            <p:cNvSpPr txBox="1"/>
            <p:nvPr/>
          </p:nvSpPr>
          <p:spPr>
            <a:xfrm>
              <a:off x="554127" y="955703"/>
              <a:ext cx="612300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da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Item se refere ao número da pergunta no formulário acima e código do proponente ao beneficiário.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cônjuge responda “sim” para a pergunta abaixo: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2403" name="Google Shape;2403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90255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404" name="Google Shape;2404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459897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5" name="Google Shape;2405;p25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406" name="Google Shape;2406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7" name="Google Shape;2407;p25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2408" name="Google Shape;2408;p25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9" name="Google Shape;2409;p25"/>
          <p:cNvGrpSpPr/>
          <p:nvPr/>
        </p:nvGrpSpPr>
        <p:grpSpPr>
          <a:xfrm>
            <a:off x="180865" y="2998051"/>
            <a:ext cx="6502517" cy="387402"/>
            <a:chOff x="180865" y="3131401"/>
            <a:chExt cx="6502517" cy="387402"/>
          </a:xfrm>
        </p:grpSpPr>
        <p:pic>
          <p:nvPicPr>
            <p:cNvPr id="2410" name="Google Shape;2410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0865" y="3131401"/>
              <a:ext cx="6502517" cy="380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1" name="Google Shape;2411;p25"/>
            <p:cNvSpPr txBox="1"/>
            <p:nvPr/>
          </p:nvSpPr>
          <p:spPr>
            <a:xfrm>
              <a:off x="193281" y="3300819"/>
              <a:ext cx="2861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00">
                  <a:solidFill>
                    <a:srgbClr val="31384D"/>
                  </a:solidFill>
                  <a:highlight>
                    <a:srgbClr val="F5E266"/>
                  </a:highlight>
                  <a:latin typeface="Calibri"/>
                  <a:ea typeface="Calibri"/>
                  <a:cs typeface="Calibri"/>
                  <a:sym typeface="Calibri"/>
                </a:rPr>
                <a:t>19</a:t>
              </a:r>
              <a:endParaRPr/>
            </a:p>
          </p:txBody>
        </p:sp>
        <p:sp>
          <p:nvSpPr>
            <p:cNvPr id="2412" name="Google Shape;2412;p25"/>
            <p:cNvSpPr txBox="1"/>
            <p:nvPr/>
          </p:nvSpPr>
          <p:spPr>
            <a:xfrm>
              <a:off x="2517310" y="3308841"/>
              <a:ext cx="4108080" cy="2000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rgbClr val="31384D"/>
                  </a:solidFill>
                  <a:highlight>
                    <a:srgbClr val="F5E266"/>
                  </a:highlight>
                  <a:latin typeface="Calibri"/>
                  <a:ea typeface="Calibri"/>
                  <a:cs typeface="Calibri"/>
                  <a:sym typeface="Calibri"/>
                </a:rPr>
                <a:t> Miopia 3,25 esquerdo e direito. Uso de lentes de contato trocados diariamente. Miopia desde os 14 anos</a:t>
              </a:r>
              <a:endParaRPr/>
            </a:p>
          </p:txBody>
        </p:sp>
        <p:sp>
          <p:nvSpPr>
            <p:cNvPr id="2413" name="Google Shape;2413;p25"/>
            <p:cNvSpPr txBox="1"/>
            <p:nvPr/>
          </p:nvSpPr>
          <p:spPr>
            <a:xfrm>
              <a:off x="796113" y="3303359"/>
              <a:ext cx="875207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00">
                  <a:solidFill>
                    <a:srgbClr val="31384D"/>
                  </a:solidFill>
                  <a:highlight>
                    <a:srgbClr val="F5E266"/>
                  </a:highlight>
                  <a:latin typeface="Calibri"/>
                  <a:ea typeface="Calibri"/>
                  <a:cs typeface="Calibri"/>
                  <a:sym typeface="Calibri"/>
                </a:rPr>
                <a:t>Cod. 1 - Cônjuge</a:t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4" name="Google Shape;2414;p25"/>
          <p:cNvGrpSpPr/>
          <p:nvPr/>
        </p:nvGrpSpPr>
        <p:grpSpPr>
          <a:xfrm>
            <a:off x="554127" y="3430970"/>
            <a:ext cx="5351373" cy="492443"/>
            <a:chOff x="576890" y="2305177"/>
            <a:chExt cx="5351373" cy="492443"/>
          </a:xfrm>
        </p:grpSpPr>
        <p:sp>
          <p:nvSpPr>
            <p:cNvPr id="2415" name="Google Shape;2415;p25"/>
            <p:cNvSpPr txBox="1"/>
            <p:nvPr/>
          </p:nvSpPr>
          <p:spPr>
            <a:xfrm>
              <a:off x="830837" y="2305177"/>
              <a:ext cx="509742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Anexar um relatório médico com as informações da patologia.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marcar uma das alternativas, preencher “Local e Data” e assinar</a:t>
              </a:r>
              <a:endParaRPr/>
            </a:p>
          </p:txBody>
        </p:sp>
        <p:pic>
          <p:nvPicPr>
            <p:cNvPr descr="Marca de seleção" id="2416" name="Google Shape;2416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2326031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17" name="Google Shape;2417;p25"/>
          <p:cNvGrpSpPr/>
          <p:nvPr/>
        </p:nvGrpSpPr>
        <p:grpSpPr>
          <a:xfrm>
            <a:off x="180864" y="3951069"/>
            <a:ext cx="6496270" cy="4955621"/>
            <a:chOff x="180864" y="3951069"/>
            <a:chExt cx="6496270" cy="4955621"/>
          </a:xfrm>
        </p:grpSpPr>
        <p:pic>
          <p:nvPicPr>
            <p:cNvPr id="2418" name="Google Shape;2418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0865" y="3951069"/>
              <a:ext cx="6496269" cy="2446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9" name="Google Shape;2419;p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80864" y="6405626"/>
              <a:ext cx="6496269" cy="2501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0" name="Google Shape;2420;p25"/>
            <p:cNvSpPr/>
            <p:nvPr/>
          </p:nvSpPr>
          <p:spPr>
            <a:xfrm>
              <a:off x="193281" y="6919890"/>
              <a:ext cx="360846" cy="21242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1" name="Google Shape;2421;p25"/>
            <p:cNvSpPr/>
            <p:nvPr/>
          </p:nvSpPr>
          <p:spPr>
            <a:xfrm>
              <a:off x="193280" y="7460855"/>
              <a:ext cx="5505546" cy="3024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2" name="Google Shape;2422;p25"/>
            <p:cNvSpPr/>
            <p:nvPr/>
          </p:nvSpPr>
          <p:spPr>
            <a:xfrm>
              <a:off x="193280" y="7763256"/>
              <a:ext cx="3003109" cy="3024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3" name="Google Shape;2423;p25"/>
          <p:cNvSpPr/>
          <p:nvPr/>
        </p:nvSpPr>
        <p:spPr>
          <a:xfrm>
            <a:off x="180864" y="4403013"/>
            <a:ext cx="6514147" cy="1994582"/>
          </a:xfrm>
          <a:prstGeom prst="rect">
            <a:avLst/>
          </a:prstGeom>
          <a:noFill/>
          <a:ln cap="flat" cmpd="sng" w="28575">
            <a:solidFill>
              <a:srgbClr val="F5E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8" name="Google Shape;24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190" y="1811166"/>
            <a:ext cx="5303620" cy="7017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9" name="Google Shape;2429;p26"/>
          <p:cNvGrpSpPr/>
          <p:nvPr/>
        </p:nvGrpSpPr>
        <p:grpSpPr>
          <a:xfrm>
            <a:off x="180865" y="902552"/>
            <a:ext cx="6496269" cy="822592"/>
            <a:chOff x="180865" y="902552"/>
            <a:chExt cx="6496269" cy="822592"/>
          </a:xfrm>
        </p:grpSpPr>
        <p:sp>
          <p:nvSpPr>
            <p:cNvPr id="2430" name="Google Shape;2430;p26"/>
            <p:cNvSpPr txBox="1"/>
            <p:nvPr/>
          </p:nvSpPr>
          <p:spPr>
            <a:xfrm>
              <a:off x="554127" y="955703"/>
              <a:ext cx="6123007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da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do Beneficiário Titular”. </a:t>
              </a:r>
              <a:endParaRPr/>
            </a:p>
          </p:txBody>
        </p:sp>
        <p:pic>
          <p:nvPicPr>
            <p:cNvPr descr="Estetoscópio" id="2431" name="Google Shape;2431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90255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432" name="Google Shape;2432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459897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3" name="Google Shape;2433;p26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434" name="Google Shape;2434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5" name="Google Shape;2435;p26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2436" name="Google Shape;2436;p26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7" name="Google Shape;2437;p26"/>
          <p:cNvSpPr/>
          <p:nvPr/>
        </p:nvSpPr>
        <p:spPr>
          <a:xfrm>
            <a:off x="777190" y="8129016"/>
            <a:ext cx="5303620" cy="274320"/>
          </a:xfrm>
          <a:prstGeom prst="rect">
            <a:avLst/>
          </a:prstGeom>
          <a:noFill/>
          <a:ln cap="flat" cmpd="sng" w="28575">
            <a:solidFill>
              <a:srgbClr val="F5E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2" name="Google Shape;2442;p27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443" name="Google Shape;2443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4" name="Google Shape;2444;p27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2445" name="Google Shape;2445;p27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6" name="Google Shape;2446;p27"/>
          <p:cNvGrpSpPr/>
          <p:nvPr/>
        </p:nvGrpSpPr>
        <p:grpSpPr>
          <a:xfrm>
            <a:off x="645567" y="1837336"/>
            <a:ext cx="5561467" cy="6951834"/>
            <a:chOff x="645567" y="1837336"/>
            <a:chExt cx="5561467" cy="6951834"/>
          </a:xfrm>
        </p:grpSpPr>
        <p:pic>
          <p:nvPicPr>
            <p:cNvPr id="2447" name="Google Shape;2447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567" y="1837336"/>
              <a:ext cx="5561467" cy="69518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8" name="Google Shape;2448;p27"/>
            <p:cNvSpPr/>
            <p:nvPr/>
          </p:nvSpPr>
          <p:spPr>
            <a:xfrm>
              <a:off x="645567" y="6209501"/>
              <a:ext cx="5533890" cy="28927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9" name="Google Shape;2449;p27"/>
          <p:cNvGrpSpPr/>
          <p:nvPr/>
        </p:nvGrpSpPr>
        <p:grpSpPr>
          <a:xfrm>
            <a:off x="180865" y="902552"/>
            <a:ext cx="6496269" cy="822592"/>
            <a:chOff x="180865" y="902552"/>
            <a:chExt cx="6496269" cy="822592"/>
          </a:xfrm>
        </p:grpSpPr>
        <p:sp>
          <p:nvSpPr>
            <p:cNvPr id="2450" name="Google Shape;2450;p27"/>
            <p:cNvSpPr txBox="1"/>
            <p:nvPr/>
          </p:nvSpPr>
          <p:spPr>
            <a:xfrm>
              <a:off x="554127" y="955703"/>
              <a:ext cx="6123007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da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do Beneficiário Titular”. </a:t>
              </a:r>
              <a:endParaRPr/>
            </a:p>
          </p:txBody>
        </p:sp>
        <p:pic>
          <p:nvPicPr>
            <p:cNvPr descr="Estetoscópio" id="2451" name="Google Shape;2451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0865" y="90255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452" name="Google Shape;2452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5791" y="1459897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" name="Google Shape;2457;p28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458" name="Google Shape;2458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9" name="Google Shape;2459;p28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2460" name="Google Shape;2460;p28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61" name="Google Shape;2461;p28"/>
          <p:cNvGrpSpPr/>
          <p:nvPr/>
        </p:nvGrpSpPr>
        <p:grpSpPr>
          <a:xfrm>
            <a:off x="180865" y="902552"/>
            <a:ext cx="6496269" cy="791815"/>
            <a:chOff x="180865" y="902552"/>
            <a:chExt cx="6496269" cy="791815"/>
          </a:xfrm>
        </p:grpSpPr>
        <p:sp>
          <p:nvSpPr>
            <p:cNvPr id="2462" name="Google Shape;2462;p28"/>
            <p:cNvSpPr txBox="1"/>
            <p:nvPr/>
          </p:nvSpPr>
          <p:spPr>
            <a:xfrm>
              <a:off x="554127" y="955703"/>
              <a:ext cx="6123007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Carta de Inclusão</a:t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Empresa preencher e assinar.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  <p:pic>
          <p:nvPicPr>
            <p:cNvPr descr="Estetoscópio" id="2463" name="Google Shape;2463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90255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464" name="Google Shape;2464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142054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5" name="Google Shape;2465;p28"/>
          <p:cNvGrpSpPr/>
          <p:nvPr/>
        </p:nvGrpSpPr>
        <p:grpSpPr>
          <a:xfrm>
            <a:off x="800322" y="1842752"/>
            <a:ext cx="5257355" cy="6920635"/>
            <a:chOff x="800322" y="1842752"/>
            <a:chExt cx="5257355" cy="6920635"/>
          </a:xfrm>
        </p:grpSpPr>
        <p:pic>
          <p:nvPicPr>
            <p:cNvPr id="2466" name="Google Shape;2466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00322" y="1842752"/>
              <a:ext cx="5257355" cy="6920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7" name="Google Shape;2467;p28"/>
            <p:cNvSpPr/>
            <p:nvPr/>
          </p:nvSpPr>
          <p:spPr>
            <a:xfrm>
              <a:off x="4562024" y="2771139"/>
              <a:ext cx="1347709" cy="24021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891724" y="5925305"/>
              <a:ext cx="2321376" cy="17916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3546669" y="5925304"/>
              <a:ext cx="1199543" cy="17916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1289658" y="6104468"/>
              <a:ext cx="979410" cy="17916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2827497" y="6104467"/>
              <a:ext cx="874940" cy="17916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891723" y="7419976"/>
              <a:ext cx="2868581" cy="100965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7" name="Google Shape;2477;p29"/>
          <p:cNvGrpSpPr/>
          <p:nvPr/>
        </p:nvGrpSpPr>
        <p:grpSpPr>
          <a:xfrm>
            <a:off x="146867" y="1288846"/>
            <a:ext cx="6564266" cy="2617981"/>
            <a:chOff x="146867" y="1329486"/>
            <a:chExt cx="6564266" cy="2617981"/>
          </a:xfrm>
        </p:grpSpPr>
        <p:sp>
          <p:nvSpPr>
            <p:cNvPr id="2478" name="Google Shape;2478;p29"/>
            <p:cNvSpPr txBox="1"/>
            <p:nvPr/>
          </p:nvSpPr>
          <p:spPr>
            <a:xfrm>
              <a:off x="575551" y="1362144"/>
              <a:ext cx="6135582" cy="25853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Exclusões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1" i="0" sz="12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200"/>
                <a:buFont typeface="Calibri"/>
                <a:buNone/>
              </a:pPr>
              <a:r>
                <a:rPr b="0" i="0" lang="pt-BR" sz="12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No caso de demissão é necessário o envio da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cópia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da rescisão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,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carta de exclusão, formulário de cancelamento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e opção de permanência nos seguros saúde e odontológico.</a:t>
              </a:r>
              <a:endParaRPr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400"/>
                <a:buFont typeface="Calibri"/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endParaRPr/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400"/>
                <a:buFont typeface="Calibri"/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 caso de óbito enviar cópia da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certidão de óbito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400"/>
                <a:buFont typeface="Calibri"/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Não há possibilidade de fazer a exclusão a pedido do colaborador por ser um contrato compulsório.</a:t>
              </a:r>
              <a:endParaRPr/>
            </a:p>
          </p:txBody>
        </p:sp>
        <p:pic>
          <p:nvPicPr>
            <p:cNvPr descr="Marca de seleção" id="2479" name="Google Shape;2479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5059" y="213763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480" name="Google Shape;2480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5058" y="300432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481" name="Google Shape;2481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5057" y="341565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2482" name="Google Shape;2482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867" y="13294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3" name="Google Shape;2483;p29"/>
          <p:cNvSpPr txBox="1"/>
          <p:nvPr/>
        </p:nvSpPr>
        <p:spPr>
          <a:xfrm>
            <a:off x="162988" y="313075"/>
            <a:ext cx="5087619" cy="748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Exclusões e Planos de Continuidade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- Bradesco</a:t>
            </a:r>
            <a:endParaRPr/>
          </a:p>
        </p:txBody>
      </p:sp>
      <p:grpSp>
        <p:nvGrpSpPr>
          <p:cNvPr id="2484" name="Google Shape;2484;p29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2485" name="Google Shape;2485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6" name="Google Shape;2486;p29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487" name="Google Shape;2487;p29"/>
          <p:cNvGrpSpPr/>
          <p:nvPr/>
        </p:nvGrpSpPr>
        <p:grpSpPr>
          <a:xfrm>
            <a:off x="146687" y="4335668"/>
            <a:ext cx="6564536" cy="4584668"/>
            <a:chOff x="146687" y="4582048"/>
            <a:chExt cx="6564536" cy="4584668"/>
          </a:xfrm>
        </p:grpSpPr>
        <p:sp>
          <p:nvSpPr>
            <p:cNvPr id="2488" name="Google Shape;2488;p29"/>
            <p:cNvSpPr txBox="1"/>
            <p:nvPr/>
          </p:nvSpPr>
          <p:spPr>
            <a:xfrm>
              <a:off x="575460" y="4611623"/>
              <a:ext cx="6135763" cy="4555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Planos de continuidade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opte pela continuidade no plano ele deverá enviar as documentações necessárias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30 dias da data de demissão.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Formulário de cancelamento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Opção de permanência no seguro-saúde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Opção de permanência no seguro-odontológico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Termo de Responsabilidade corretores e estipulantes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Rescisão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dados, registro e baixa)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Três últimos holerites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 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não opte pela continuidade no plano deverá assinar o termo de opção e o RH reter as carteirinhas no momento da demissão.</a:t>
              </a:r>
              <a:endParaRPr/>
            </a:p>
          </p:txBody>
        </p:sp>
        <p:pic>
          <p:nvPicPr>
            <p:cNvPr descr="Marca de seleção" id="2489" name="Google Shape;2489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81" y="508670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490" name="Google Shape;2490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80" y="618474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491" name="Google Shape;2491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80" y="660456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492" name="Google Shape;2492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80" y="682047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493" name="Google Shape;2493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80" y="703900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494" name="Google Shape;2494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79" y="725306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495" name="Google Shape;2495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78" y="747288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2496" name="Google Shape;2496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687" y="4582048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497" name="Google Shape;2497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77" y="833223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498" name="Google Shape;2498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76" y="638668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499" name="Google Shape;2499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76" y="768316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500" name="Google Shape;2500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8284" y="790104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3"/>
          <p:cNvSpPr txBox="1"/>
          <p:nvPr/>
        </p:nvSpPr>
        <p:spPr>
          <a:xfrm>
            <a:off x="162988" y="313076"/>
            <a:ext cx="5087619" cy="804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Inclusões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- Ameplan</a:t>
            </a:r>
            <a:endParaRPr/>
          </a:p>
        </p:txBody>
      </p:sp>
      <p:grpSp>
        <p:nvGrpSpPr>
          <p:cNvPr id="1862" name="Google Shape;1862;p3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1863" name="Google Shape;1863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4" name="Google Shape;1864;p3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1865" name="Google Shape;1865;p3"/>
          <p:cNvGrpSpPr/>
          <p:nvPr/>
        </p:nvGrpSpPr>
        <p:grpSpPr>
          <a:xfrm>
            <a:off x="162988" y="1178900"/>
            <a:ext cx="6541989" cy="8076919"/>
            <a:chOff x="162988" y="1318600"/>
            <a:chExt cx="6541989" cy="8076919"/>
          </a:xfrm>
        </p:grpSpPr>
        <p:pic>
          <p:nvPicPr>
            <p:cNvPr descr="Estetoscópio" id="1866" name="Google Shape;1866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7" name="Google Shape;1867;p3"/>
            <p:cNvSpPr txBox="1"/>
            <p:nvPr/>
          </p:nvSpPr>
          <p:spPr>
            <a:xfrm>
              <a:off x="569214" y="1331773"/>
              <a:ext cx="6135763" cy="80637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Inclusões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Ficha de movimentação cadastral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Carta de orientação ao beneficiário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Declaração de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 (cópias)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Titular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 e registro)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Dependentes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Cônjuge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casamento, união estável ou comprovação de filhos em comum)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Filhos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nascimento ou declaração de guarda)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(para maiores de 18 anos) e CPF (para todos)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Respeitando a convenção coletiva, os beneficiários serão isentos de carências quando solicitada a inclusão em até no máximo 90 ou 180 dias da data de admissão (dependendo do cargo) e até 30 dias da data de vínculo, no caso de novos dependentes. Para inclusões após o prazo determinado, serão aplicadas carências conforme ANS.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1868" name="Google Shape;1868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54" y="180495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69" name="Google Shape;1869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8" y="222934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70" name="Google Shape;1870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405673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71" name="Google Shape;1871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427305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72" name="Google Shape;1872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5" y="628271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73" name="Google Shape;1873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4" y="671195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74" name="Google Shape;1874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752171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75" name="Google Shape;1875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9" y="774383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76" name="Google Shape;1876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8" y="816996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77" name="Google Shape;1877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4" y="448345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78" name="Google Shape;1878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69402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79" name="Google Shape;1879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91257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80" name="Google Shape;1880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8068" y="244631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81" name="Google Shape;1881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2508" y="266679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5" name="Google Shape;2505;p30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506" name="Google Shape;2506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7" name="Google Shape;2507;p30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2508" name="Google Shape;2508;p30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9" name="Google Shape;2509;p30"/>
          <p:cNvGrpSpPr/>
          <p:nvPr/>
        </p:nvGrpSpPr>
        <p:grpSpPr>
          <a:xfrm>
            <a:off x="180865" y="902552"/>
            <a:ext cx="6496269" cy="791815"/>
            <a:chOff x="180865" y="902552"/>
            <a:chExt cx="6496269" cy="791815"/>
          </a:xfrm>
        </p:grpSpPr>
        <p:sp>
          <p:nvSpPr>
            <p:cNvPr id="2510" name="Google Shape;2510;p30"/>
            <p:cNvSpPr txBox="1"/>
            <p:nvPr/>
          </p:nvSpPr>
          <p:spPr>
            <a:xfrm>
              <a:off x="554127" y="955703"/>
              <a:ext cx="6123007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Carta de Exclusão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Empresa preencher e assinar. </a:t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2511" name="Google Shape;2511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90255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512" name="Google Shape;2512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425655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13" name="Google Shape;2513;p30"/>
          <p:cNvGrpSpPr/>
          <p:nvPr/>
        </p:nvGrpSpPr>
        <p:grpSpPr>
          <a:xfrm>
            <a:off x="761922" y="1852053"/>
            <a:ext cx="5334156" cy="6941587"/>
            <a:chOff x="761922" y="1852053"/>
            <a:chExt cx="5334156" cy="6941587"/>
          </a:xfrm>
        </p:grpSpPr>
        <p:pic>
          <p:nvPicPr>
            <p:cNvPr id="2514" name="Google Shape;2514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1922" y="1852053"/>
              <a:ext cx="5334156" cy="69415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5" name="Google Shape;2515;p30"/>
            <p:cNvSpPr/>
            <p:nvPr/>
          </p:nvSpPr>
          <p:spPr>
            <a:xfrm>
              <a:off x="4616453" y="2811053"/>
              <a:ext cx="1367061" cy="24021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6" name="Google Shape;2516;p30"/>
            <p:cNvSpPr/>
            <p:nvPr/>
          </p:nvSpPr>
          <p:spPr>
            <a:xfrm>
              <a:off x="838200" y="6047740"/>
              <a:ext cx="2376714" cy="16800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7" name="Google Shape;2517;p30"/>
            <p:cNvSpPr/>
            <p:nvPr/>
          </p:nvSpPr>
          <p:spPr>
            <a:xfrm>
              <a:off x="3566886" y="6047740"/>
              <a:ext cx="1233714" cy="16800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8" name="Google Shape;2518;p30"/>
            <p:cNvSpPr/>
            <p:nvPr/>
          </p:nvSpPr>
          <p:spPr>
            <a:xfrm>
              <a:off x="1244603" y="6219374"/>
              <a:ext cx="997854" cy="16800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9" name="Google Shape;2519;p30"/>
            <p:cNvSpPr/>
            <p:nvPr/>
          </p:nvSpPr>
          <p:spPr>
            <a:xfrm>
              <a:off x="2823032" y="6223005"/>
              <a:ext cx="896254" cy="16800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0" name="Google Shape;2520;p30"/>
            <p:cNvSpPr/>
            <p:nvPr/>
          </p:nvSpPr>
          <p:spPr>
            <a:xfrm>
              <a:off x="838200" y="7670804"/>
              <a:ext cx="2933700" cy="92323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5" name="Google Shape;2525;p31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526" name="Google Shape;2526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7" name="Google Shape;2527;p31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528" name="Google Shape;2528;p31"/>
          <p:cNvGrpSpPr/>
          <p:nvPr/>
        </p:nvGrpSpPr>
        <p:grpSpPr>
          <a:xfrm>
            <a:off x="180865" y="964237"/>
            <a:ext cx="6514146" cy="1561256"/>
            <a:chOff x="180865" y="265737"/>
            <a:chExt cx="6514146" cy="1561256"/>
          </a:xfrm>
        </p:grpSpPr>
        <p:sp>
          <p:nvSpPr>
            <p:cNvPr id="2529" name="Google Shape;2529;p31"/>
            <p:cNvSpPr txBox="1"/>
            <p:nvPr/>
          </p:nvSpPr>
          <p:spPr>
            <a:xfrm>
              <a:off x="554126" y="318888"/>
              <a:ext cx="6140885" cy="150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Formulário de Cancelamento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marcados, marcar a opção desejada, se aceitou ou recusou permanecer no plano e assumir o custo integral da mensalidade e assinar no campo “Assinatura Titular”.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2530" name="Google Shape;2530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531" name="Google Shape;2531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32" name="Google Shape;2532;p31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3" name="Google Shape;2533;p31"/>
          <p:cNvGrpSpPr/>
          <p:nvPr/>
        </p:nvGrpSpPr>
        <p:grpSpPr>
          <a:xfrm>
            <a:off x="138214" y="2601875"/>
            <a:ext cx="6581571" cy="3001034"/>
            <a:chOff x="138214" y="2305543"/>
            <a:chExt cx="6581571" cy="3001034"/>
          </a:xfrm>
        </p:grpSpPr>
        <p:pic>
          <p:nvPicPr>
            <p:cNvPr id="2534" name="Google Shape;2534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8214" y="2305543"/>
              <a:ext cx="6574089" cy="30010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5" name="Google Shape;2535;p31"/>
            <p:cNvSpPr/>
            <p:nvPr/>
          </p:nvSpPr>
          <p:spPr>
            <a:xfrm>
              <a:off x="145696" y="3117670"/>
              <a:ext cx="4620070" cy="23948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31"/>
            <p:cNvSpPr/>
            <p:nvPr/>
          </p:nvSpPr>
          <p:spPr>
            <a:xfrm>
              <a:off x="145696" y="3473956"/>
              <a:ext cx="973355" cy="23948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31"/>
            <p:cNvSpPr/>
            <p:nvPr/>
          </p:nvSpPr>
          <p:spPr>
            <a:xfrm>
              <a:off x="1119051" y="3473956"/>
              <a:ext cx="5593253" cy="23948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31"/>
            <p:cNvSpPr/>
            <p:nvPr/>
          </p:nvSpPr>
          <p:spPr>
            <a:xfrm>
              <a:off x="145697" y="3986459"/>
              <a:ext cx="799966" cy="23948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31"/>
            <p:cNvSpPr/>
            <p:nvPr/>
          </p:nvSpPr>
          <p:spPr>
            <a:xfrm>
              <a:off x="945663" y="3986459"/>
              <a:ext cx="677983" cy="23948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31"/>
            <p:cNvSpPr/>
            <p:nvPr/>
          </p:nvSpPr>
          <p:spPr>
            <a:xfrm>
              <a:off x="1623646" y="3986459"/>
              <a:ext cx="1332523" cy="23948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31"/>
            <p:cNvSpPr/>
            <p:nvPr/>
          </p:nvSpPr>
          <p:spPr>
            <a:xfrm>
              <a:off x="1119050" y="3713439"/>
              <a:ext cx="2059857" cy="27301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31"/>
            <p:cNvSpPr/>
            <p:nvPr/>
          </p:nvSpPr>
          <p:spPr>
            <a:xfrm>
              <a:off x="2958307" y="3986459"/>
              <a:ext cx="882956" cy="23948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31"/>
            <p:cNvSpPr/>
            <p:nvPr/>
          </p:nvSpPr>
          <p:spPr>
            <a:xfrm>
              <a:off x="4595630" y="3990980"/>
              <a:ext cx="1250278" cy="23948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31"/>
            <p:cNvSpPr/>
            <p:nvPr/>
          </p:nvSpPr>
          <p:spPr>
            <a:xfrm>
              <a:off x="5845908" y="3990979"/>
              <a:ext cx="873877" cy="23948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31"/>
            <p:cNvSpPr/>
            <p:nvPr/>
          </p:nvSpPr>
          <p:spPr>
            <a:xfrm>
              <a:off x="145694" y="4235486"/>
              <a:ext cx="2269259" cy="37599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31"/>
            <p:cNvSpPr/>
            <p:nvPr/>
          </p:nvSpPr>
          <p:spPr>
            <a:xfrm>
              <a:off x="3009946" y="4227670"/>
              <a:ext cx="1108761" cy="38381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31"/>
            <p:cNvSpPr/>
            <p:nvPr/>
          </p:nvSpPr>
          <p:spPr>
            <a:xfrm>
              <a:off x="4118802" y="4227670"/>
              <a:ext cx="2600983" cy="38381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31"/>
            <p:cNvSpPr/>
            <p:nvPr/>
          </p:nvSpPr>
          <p:spPr>
            <a:xfrm>
              <a:off x="145694" y="4719545"/>
              <a:ext cx="2449014" cy="14524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31"/>
            <p:cNvSpPr/>
            <p:nvPr/>
          </p:nvSpPr>
          <p:spPr>
            <a:xfrm>
              <a:off x="2594708" y="4719544"/>
              <a:ext cx="1551354" cy="14524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31"/>
            <p:cNvSpPr/>
            <p:nvPr/>
          </p:nvSpPr>
          <p:spPr>
            <a:xfrm>
              <a:off x="145692" y="4867815"/>
              <a:ext cx="5409093" cy="14524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31"/>
            <p:cNvSpPr/>
            <p:nvPr/>
          </p:nvSpPr>
          <p:spPr>
            <a:xfrm>
              <a:off x="145692" y="5014573"/>
              <a:ext cx="6574089" cy="29200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2" name="Google Shape;2552;p31"/>
          <p:cNvGrpSpPr/>
          <p:nvPr/>
        </p:nvGrpSpPr>
        <p:grpSpPr>
          <a:xfrm>
            <a:off x="545680" y="5875928"/>
            <a:ext cx="6019960" cy="276999"/>
            <a:chOff x="654284" y="1306237"/>
            <a:chExt cx="5772669" cy="276999"/>
          </a:xfrm>
        </p:grpSpPr>
        <p:sp>
          <p:nvSpPr>
            <p:cNvPr id="2553" name="Google Shape;2553;p31"/>
            <p:cNvSpPr txBox="1"/>
            <p:nvPr/>
          </p:nvSpPr>
          <p:spPr>
            <a:xfrm>
              <a:off x="908231" y="1306237"/>
              <a:ext cx="551872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colaborador tenha aceitado permanecer nos planos, preencher os dados abaixo.</a:t>
              </a:r>
              <a:endParaRPr/>
            </a:p>
          </p:txBody>
        </p:sp>
        <p:pic>
          <p:nvPicPr>
            <p:cNvPr descr="Marca de seleção" id="2554" name="Google Shape;2554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32754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55" name="Google Shape;2555;p31"/>
          <p:cNvGrpSpPr/>
          <p:nvPr/>
        </p:nvGrpSpPr>
        <p:grpSpPr>
          <a:xfrm>
            <a:off x="135323" y="6341180"/>
            <a:ext cx="6584458" cy="1657509"/>
            <a:chOff x="135323" y="6341180"/>
            <a:chExt cx="6584458" cy="1657509"/>
          </a:xfrm>
        </p:grpSpPr>
        <p:pic>
          <p:nvPicPr>
            <p:cNvPr id="2556" name="Google Shape;2556;p3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5326" y="6341180"/>
              <a:ext cx="6584455" cy="16575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7" name="Google Shape;2557;p31"/>
            <p:cNvSpPr/>
            <p:nvPr/>
          </p:nvSpPr>
          <p:spPr>
            <a:xfrm>
              <a:off x="135323" y="6860145"/>
              <a:ext cx="3705939" cy="22452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31"/>
            <p:cNvSpPr/>
            <p:nvPr/>
          </p:nvSpPr>
          <p:spPr>
            <a:xfrm>
              <a:off x="3841263" y="6860025"/>
              <a:ext cx="1560228" cy="22452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31"/>
            <p:cNvSpPr/>
            <p:nvPr/>
          </p:nvSpPr>
          <p:spPr>
            <a:xfrm>
              <a:off x="5401491" y="6860025"/>
              <a:ext cx="362764" cy="22452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31"/>
            <p:cNvSpPr/>
            <p:nvPr/>
          </p:nvSpPr>
          <p:spPr>
            <a:xfrm>
              <a:off x="135325" y="7084547"/>
              <a:ext cx="2432615" cy="24775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31"/>
            <p:cNvSpPr/>
            <p:nvPr/>
          </p:nvSpPr>
          <p:spPr>
            <a:xfrm>
              <a:off x="2567940" y="7084487"/>
              <a:ext cx="817245" cy="24775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31"/>
            <p:cNvSpPr/>
            <p:nvPr/>
          </p:nvSpPr>
          <p:spPr>
            <a:xfrm>
              <a:off x="3385185" y="7084427"/>
              <a:ext cx="885825" cy="24775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31"/>
            <p:cNvSpPr/>
            <p:nvPr/>
          </p:nvSpPr>
          <p:spPr>
            <a:xfrm>
              <a:off x="135326" y="7456022"/>
              <a:ext cx="712400" cy="24775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31"/>
            <p:cNvSpPr/>
            <p:nvPr/>
          </p:nvSpPr>
          <p:spPr>
            <a:xfrm>
              <a:off x="847726" y="7456021"/>
              <a:ext cx="643889" cy="24775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31"/>
            <p:cNvSpPr/>
            <p:nvPr/>
          </p:nvSpPr>
          <p:spPr>
            <a:xfrm>
              <a:off x="1491615" y="7456020"/>
              <a:ext cx="1893570" cy="24775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31"/>
            <p:cNvSpPr/>
            <p:nvPr/>
          </p:nvSpPr>
          <p:spPr>
            <a:xfrm>
              <a:off x="3385184" y="7456019"/>
              <a:ext cx="885825" cy="24775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1" name="Google Shape;2571;p32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572" name="Google Shape;2572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3" name="Google Shape;2573;p32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2574" name="Google Shape;2574;p32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75" name="Google Shape;2575;p32"/>
          <p:cNvGrpSpPr/>
          <p:nvPr/>
        </p:nvGrpSpPr>
        <p:grpSpPr>
          <a:xfrm>
            <a:off x="180865" y="964237"/>
            <a:ext cx="6514146" cy="1807477"/>
            <a:chOff x="180865" y="964237"/>
            <a:chExt cx="6514146" cy="1807477"/>
          </a:xfrm>
        </p:grpSpPr>
        <p:grpSp>
          <p:nvGrpSpPr>
            <p:cNvPr id="2576" name="Google Shape;2576;p32"/>
            <p:cNvGrpSpPr/>
            <p:nvPr/>
          </p:nvGrpSpPr>
          <p:grpSpPr>
            <a:xfrm>
              <a:off x="180865" y="964237"/>
              <a:ext cx="6514146" cy="1807477"/>
              <a:chOff x="180865" y="265737"/>
              <a:chExt cx="6514146" cy="1807477"/>
            </a:xfrm>
          </p:grpSpPr>
          <p:sp>
            <p:nvSpPr>
              <p:cNvPr id="2577" name="Google Shape;2577;p32"/>
              <p:cNvSpPr txBox="1"/>
              <p:nvPr/>
            </p:nvSpPr>
            <p:spPr>
              <a:xfrm>
                <a:off x="554126" y="318888"/>
                <a:ext cx="6140885" cy="1754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4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Plano de Continuidade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2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</a:t>
                </a:r>
                <a:r>
                  <a:rPr b="1" lang="pt-BR" sz="14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Continuação - Formulário de Cancelamento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4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Preenchimento do campo “Dependente”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Preencher TODOS os campos marcados para os dependentes que vão permanecer no plano, se atentar aos códigos.</a:t>
                </a:r>
                <a:endParaRPr b="1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Estetoscópio" id="2578" name="Google Shape;2578;p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80865" y="265737"/>
                <a:ext cx="428683" cy="4305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Marca de seleção" id="2579" name="Google Shape;2579;p3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76890" y="772709"/>
                <a:ext cx="253948" cy="2245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80" name="Google Shape;2580;p32"/>
            <p:cNvSpPr/>
            <p:nvPr/>
          </p:nvSpPr>
          <p:spPr>
            <a:xfrm>
              <a:off x="1363332" y="2531718"/>
              <a:ext cx="540773" cy="183613"/>
            </a:xfrm>
            <a:prstGeom prst="rect">
              <a:avLst/>
            </a:prstGeom>
            <a:noFill/>
            <a:ln cap="flat" cmpd="sng" w="28575">
              <a:solidFill>
                <a:srgbClr val="CC0A2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1" name="Google Shape;2581;p32"/>
          <p:cNvGrpSpPr/>
          <p:nvPr/>
        </p:nvGrpSpPr>
        <p:grpSpPr>
          <a:xfrm>
            <a:off x="135325" y="2876803"/>
            <a:ext cx="6584456" cy="1889560"/>
            <a:chOff x="135325" y="2597403"/>
            <a:chExt cx="6584456" cy="1889560"/>
          </a:xfrm>
        </p:grpSpPr>
        <p:pic>
          <p:nvPicPr>
            <p:cNvPr id="2582" name="Google Shape;2582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5326" y="2597403"/>
              <a:ext cx="6584455" cy="18895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3" name="Google Shape;2583;p32"/>
            <p:cNvSpPr/>
            <p:nvPr/>
          </p:nvSpPr>
          <p:spPr>
            <a:xfrm>
              <a:off x="135327" y="3313473"/>
              <a:ext cx="6584454" cy="335335"/>
            </a:xfrm>
            <a:prstGeom prst="rect">
              <a:avLst/>
            </a:prstGeom>
            <a:noFill/>
            <a:ln cap="flat" cmpd="sng" w="28575">
              <a:solidFill>
                <a:srgbClr val="CC0A2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32"/>
            <p:cNvSpPr/>
            <p:nvPr/>
          </p:nvSpPr>
          <p:spPr>
            <a:xfrm>
              <a:off x="1465386" y="3678115"/>
              <a:ext cx="3300046" cy="26083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32"/>
            <p:cNvSpPr/>
            <p:nvPr/>
          </p:nvSpPr>
          <p:spPr>
            <a:xfrm>
              <a:off x="4765432" y="3678604"/>
              <a:ext cx="997194" cy="26083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32"/>
            <p:cNvSpPr/>
            <p:nvPr/>
          </p:nvSpPr>
          <p:spPr>
            <a:xfrm>
              <a:off x="5762626" y="3676627"/>
              <a:ext cx="957155" cy="26083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32"/>
            <p:cNvSpPr/>
            <p:nvPr/>
          </p:nvSpPr>
          <p:spPr>
            <a:xfrm>
              <a:off x="135325" y="3937466"/>
              <a:ext cx="317521" cy="26083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32"/>
            <p:cNvSpPr/>
            <p:nvPr/>
          </p:nvSpPr>
          <p:spPr>
            <a:xfrm>
              <a:off x="450787" y="3937466"/>
              <a:ext cx="352579" cy="26083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32"/>
            <p:cNvSpPr/>
            <p:nvPr/>
          </p:nvSpPr>
          <p:spPr>
            <a:xfrm>
              <a:off x="803366" y="3937465"/>
              <a:ext cx="662019" cy="26083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32"/>
            <p:cNvSpPr/>
            <p:nvPr/>
          </p:nvSpPr>
          <p:spPr>
            <a:xfrm>
              <a:off x="1471405" y="3937465"/>
              <a:ext cx="3294025" cy="26083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32"/>
            <p:cNvSpPr/>
            <p:nvPr/>
          </p:nvSpPr>
          <p:spPr>
            <a:xfrm>
              <a:off x="4765431" y="3935488"/>
              <a:ext cx="1550459" cy="26083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32"/>
            <p:cNvSpPr/>
            <p:nvPr/>
          </p:nvSpPr>
          <p:spPr>
            <a:xfrm>
              <a:off x="6315889" y="3935488"/>
              <a:ext cx="403891" cy="26083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32"/>
            <p:cNvSpPr/>
            <p:nvPr/>
          </p:nvSpPr>
          <p:spPr>
            <a:xfrm>
              <a:off x="2337133" y="4195338"/>
              <a:ext cx="2180438" cy="29063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4" name="Google Shape;2594;p32"/>
          <p:cNvGrpSpPr/>
          <p:nvPr/>
        </p:nvGrpSpPr>
        <p:grpSpPr>
          <a:xfrm>
            <a:off x="554129" y="5026838"/>
            <a:ext cx="6019960" cy="276999"/>
            <a:chOff x="654284" y="1306237"/>
            <a:chExt cx="5772669" cy="276999"/>
          </a:xfrm>
        </p:grpSpPr>
        <p:sp>
          <p:nvSpPr>
            <p:cNvPr id="2595" name="Google Shape;2595;p32"/>
            <p:cNvSpPr txBox="1"/>
            <p:nvPr/>
          </p:nvSpPr>
          <p:spPr>
            <a:xfrm>
              <a:off x="908231" y="1306237"/>
              <a:ext cx="551872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tenha mais dependentes que vão permanecer no plano, preencher conforme acima</a:t>
              </a:r>
              <a:endParaRPr/>
            </a:p>
          </p:txBody>
        </p:sp>
        <p:pic>
          <p:nvPicPr>
            <p:cNvPr descr="Marca de seleção" id="2596" name="Google Shape;2596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32754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7" name="Google Shape;2597;p32"/>
          <p:cNvGrpSpPr/>
          <p:nvPr/>
        </p:nvGrpSpPr>
        <p:grpSpPr>
          <a:xfrm>
            <a:off x="135324" y="5560030"/>
            <a:ext cx="6584456" cy="2210636"/>
            <a:chOff x="135324" y="5275550"/>
            <a:chExt cx="6584456" cy="2210636"/>
          </a:xfrm>
        </p:grpSpPr>
        <p:pic>
          <p:nvPicPr>
            <p:cNvPr id="2598" name="Google Shape;2598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5325" y="5277529"/>
              <a:ext cx="6584455" cy="22086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9" name="Google Shape;2599;p32"/>
            <p:cNvSpPr/>
            <p:nvPr/>
          </p:nvSpPr>
          <p:spPr>
            <a:xfrm>
              <a:off x="135324" y="5275550"/>
              <a:ext cx="6584453" cy="180088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3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4" name="Google Shape;2604;p33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605" name="Google Shape;2605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6" name="Google Shape;2606;p33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2607" name="Google Shape;2607;p33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08" name="Google Shape;2608;p33"/>
          <p:cNvGrpSpPr/>
          <p:nvPr/>
        </p:nvGrpSpPr>
        <p:grpSpPr>
          <a:xfrm>
            <a:off x="180865" y="964237"/>
            <a:ext cx="6514146" cy="1622811"/>
            <a:chOff x="180865" y="265737"/>
            <a:chExt cx="6514146" cy="1622811"/>
          </a:xfrm>
        </p:grpSpPr>
        <p:sp>
          <p:nvSpPr>
            <p:cNvPr id="2609" name="Google Shape;2609;p33"/>
            <p:cNvSpPr txBox="1"/>
            <p:nvPr/>
          </p:nvSpPr>
          <p:spPr>
            <a:xfrm>
              <a:off x="554126" y="318888"/>
              <a:ext cx="6140885" cy="1569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Formulário de Cancelamento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Preenchimento do campo “Dependente”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tenha mais dependentes preencher conforme acima.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2610" name="Google Shape;2610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611" name="Google Shape;2611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12" name="Google Shape;261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772" y="6465011"/>
            <a:ext cx="6584455" cy="1410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3" name="Google Shape;2613;p33"/>
          <p:cNvGrpSpPr/>
          <p:nvPr/>
        </p:nvGrpSpPr>
        <p:grpSpPr>
          <a:xfrm>
            <a:off x="554126" y="5761006"/>
            <a:ext cx="6019960" cy="461665"/>
            <a:chOff x="654284" y="1306237"/>
            <a:chExt cx="5772669" cy="461665"/>
          </a:xfrm>
        </p:grpSpPr>
        <p:sp>
          <p:nvSpPr>
            <p:cNvPr id="2614" name="Google Shape;2614;p33"/>
            <p:cNvSpPr txBox="1"/>
            <p:nvPr/>
          </p:nvSpPr>
          <p:spPr>
            <a:xfrm>
              <a:off x="908231" y="1306237"/>
              <a:ext cx="55187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Empresa assinar e carimbar (Carimbo CNPJ) no campo “Assinatura do estipulante sob carimbo”</a:t>
              </a:r>
              <a:endParaRPr/>
            </a:p>
          </p:txBody>
        </p:sp>
        <p:pic>
          <p:nvPicPr>
            <p:cNvPr descr="Marca de seleção" id="2615" name="Google Shape;2615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32754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6" name="Google Shape;2616;p33"/>
          <p:cNvSpPr/>
          <p:nvPr/>
        </p:nvSpPr>
        <p:spPr>
          <a:xfrm>
            <a:off x="1503946" y="6613358"/>
            <a:ext cx="3822033" cy="561474"/>
          </a:xfrm>
          <a:prstGeom prst="rect">
            <a:avLst/>
          </a:prstGeom>
          <a:noFill/>
          <a:ln cap="flat" cmpd="sng" w="28575">
            <a:solidFill>
              <a:srgbClr val="F5E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7" name="Google Shape;2617;p33"/>
          <p:cNvGrpSpPr/>
          <p:nvPr/>
        </p:nvGrpSpPr>
        <p:grpSpPr>
          <a:xfrm>
            <a:off x="110558" y="2906838"/>
            <a:ext cx="6610669" cy="2427162"/>
            <a:chOff x="110558" y="2525838"/>
            <a:chExt cx="6610669" cy="2427162"/>
          </a:xfrm>
        </p:grpSpPr>
        <p:pic>
          <p:nvPicPr>
            <p:cNvPr id="2618" name="Google Shape;2618;p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6772" y="2525838"/>
              <a:ext cx="6584455" cy="2427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9" name="Google Shape;2619;p33"/>
            <p:cNvSpPr/>
            <p:nvPr/>
          </p:nvSpPr>
          <p:spPr>
            <a:xfrm>
              <a:off x="110558" y="3248258"/>
              <a:ext cx="6584453" cy="169488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3" name="Shape 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4" name="Google Shape;2624;p34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625" name="Google Shape;2625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6" name="Google Shape;2626;p34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627" name="Google Shape;2627;p34"/>
          <p:cNvGrpSpPr/>
          <p:nvPr/>
        </p:nvGrpSpPr>
        <p:grpSpPr>
          <a:xfrm>
            <a:off x="180865" y="964237"/>
            <a:ext cx="6514146" cy="1376590"/>
            <a:chOff x="180865" y="265737"/>
            <a:chExt cx="6514146" cy="1376590"/>
          </a:xfrm>
        </p:grpSpPr>
        <p:sp>
          <p:nvSpPr>
            <p:cNvPr id="2628" name="Google Shape;2628;p34"/>
            <p:cNvSpPr txBox="1"/>
            <p:nvPr/>
          </p:nvSpPr>
          <p:spPr>
            <a:xfrm>
              <a:off x="554126" y="318888"/>
              <a:ext cx="6140885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Opção de permanência no seguro-saúde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TODOS os campos marcados e assinar no campo “Assinatura do Ex-empregado/Titular".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2629" name="Google Shape;2629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630" name="Google Shape;2630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31" name="Google Shape;2631;p34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32" name="Google Shape;2632;p34"/>
          <p:cNvGrpSpPr/>
          <p:nvPr/>
        </p:nvGrpSpPr>
        <p:grpSpPr>
          <a:xfrm>
            <a:off x="151820" y="2553809"/>
            <a:ext cx="6543191" cy="5912151"/>
            <a:chOff x="151820" y="2553809"/>
            <a:chExt cx="6543191" cy="5912151"/>
          </a:xfrm>
        </p:grpSpPr>
        <p:pic>
          <p:nvPicPr>
            <p:cNvPr id="2633" name="Google Shape;2633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1820" y="2553809"/>
              <a:ext cx="6543191" cy="48966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4" name="Google Shape;2634;p34"/>
            <p:cNvSpPr/>
            <p:nvPr/>
          </p:nvSpPr>
          <p:spPr>
            <a:xfrm>
              <a:off x="756305" y="3942080"/>
              <a:ext cx="1897247" cy="19741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34"/>
            <p:cNvSpPr/>
            <p:nvPr/>
          </p:nvSpPr>
          <p:spPr>
            <a:xfrm>
              <a:off x="4442460" y="2571749"/>
              <a:ext cx="2212340" cy="131445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36" name="Google Shape;2636;p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88" y="7563599"/>
              <a:ext cx="6532023" cy="9023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7" name="Google Shape;2637;p34"/>
            <p:cNvSpPr/>
            <p:nvPr/>
          </p:nvSpPr>
          <p:spPr>
            <a:xfrm>
              <a:off x="180865" y="7530941"/>
              <a:ext cx="6473935" cy="2596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34"/>
            <p:cNvSpPr/>
            <p:nvPr/>
          </p:nvSpPr>
          <p:spPr>
            <a:xfrm>
              <a:off x="1416844" y="8014779"/>
              <a:ext cx="582135" cy="2596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34"/>
            <p:cNvSpPr/>
            <p:nvPr/>
          </p:nvSpPr>
          <p:spPr>
            <a:xfrm>
              <a:off x="4048545" y="8014779"/>
              <a:ext cx="757918" cy="2596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34"/>
            <p:cNvSpPr/>
            <p:nvPr/>
          </p:nvSpPr>
          <p:spPr>
            <a:xfrm>
              <a:off x="645301" y="4180430"/>
              <a:ext cx="1493520" cy="19741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34"/>
            <p:cNvSpPr/>
            <p:nvPr/>
          </p:nvSpPr>
          <p:spPr>
            <a:xfrm>
              <a:off x="1573148" y="4420991"/>
              <a:ext cx="1493520" cy="19741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6" name="Google Shape;2646;p35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647" name="Google Shape;2647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8" name="Google Shape;2648;p35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649" name="Google Shape;2649;p35"/>
          <p:cNvGrpSpPr/>
          <p:nvPr/>
        </p:nvGrpSpPr>
        <p:grpSpPr>
          <a:xfrm>
            <a:off x="180865" y="964237"/>
            <a:ext cx="6514146" cy="1191924"/>
            <a:chOff x="180865" y="265737"/>
            <a:chExt cx="6514146" cy="1191924"/>
          </a:xfrm>
        </p:grpSpPr>
        <p:sp>
          <p:nvSpPr>
            <p:cNvPr id="2650" name="Google Shape;2650;p35"/>
            <p:cNvSpPr txBox="1"/>
            <p:nvPr/>
          </p:nvSpPr>
          <p:spPr>
            <a:xfrm>
              <a:off x="554126" y="318888"/>
              <a:ext cx="6140885" cy="1138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Opção de permanência no seguro-saúde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Empresa assinar e carimbar (Carimbo CNPJ) no campo “Assinatura e Carimbo da Empresa”</a:t>
              </a:r>
              <a:endParaRPr/>
            </a:p>
          </p:txBody>
        </p:sp>
        <p:pic>
          <p:nvPicPr>
            <p:cNvPr descr="Estetoscópio" id="2651" name="Google Shape;2651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652" name="Google Shape;2652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53" name="Google Shape;2653;p35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54" name="Google Shape;2654;p35"/>
          <p:cNvGrpSpPr/>
          <p:nvPr/>
        </p:nvGrpSpPr>
        <p:grpSpPr>
          <a:xfrm>
            <a:off x="117268" y="2339166"/>
            <a:ext cx="6532023" cy="1845369"/>
            <a:chOff x="117268" y="2262966"/>
            <a:chExt cx="6532023" cy="1845369"/>
          </a:xfrm>
        </p:grpSpPr>
        <p:pic>
          <p:nvPicPr>
            <p:cNvPr id="2655" name="Google Shape;2655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7268" y="2262966"/>
              <a:ext cx="6532023" cy="18453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6" name="Google Shape;2656;p35"/>
            <p:cNvSpPr/>
            <p:nvPr/>
          </p:nvSpPr>
          <p:spPr>
            <a:xfrm>
              <a:off x="147748" y="3131820"/>
              <a:ext cx="3022172" cy="86106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7" name="Google Shape;2657;p35"/>
          <p:cNvGrpSpPr/>
          <p:nvPr/>
        </p:nvGrpSpPr>
        <p:grpSpPr>
          <a:xfrm>
            <a:off x="554126" y="4384498"/>
            <a:ext cx="6067586" cy="1415772"/>
            <a:chOff x="554127" y="318888"/>
            <a:chExt cx="6067586" cy="1415772"/>
          </a:xfrm>
        </p:grpSpPr>
        <p:sp>
          <p:nvSpPr>
            <p:cNvPr id="2658" name="Google Shape;2658;p35"/>
            <p:cNvSpPr txBox="1"/>
            <p:nvPr/>
          </p:nvSpPr>
          <p:spPr>
            <a:xfrm>
              <a:off x="554127" y="318888"/>
              <a:ext cx="6067586" cy="14157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Preenchimento do campo “Dependente”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Marcar a opção desejada, se vai permanecer como titular e </a:t>
              </a: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manter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os dependentes listados, se vai permanecer como titular e </a:t>
              </a: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não manter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os dependentes, assumindo o custo integral da mensalidade ou </a:t>
              </a: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ser excluído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do plano, em caso da opção por </a:t>
              </a: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permanecer e manter os dependentes listados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, preencher TODOS os campos para os dependentes que deverão ser mantidos.</a:t>
              </a:r>
              <a:endParaRPr/>
            </a:p>
          </p:txBody>
        </p:sp>
        <p:pic>
          <p:nvPicPr>
            <p:cNvPr descr="Marca de seleção" id="2659" name="Google Shape;2659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60" name="Google Shape;2660;p35"/>
          <p:cNvGrpSpPr/>
          <p:nvPr/>
        </p:nvGrpSpPr>
        <p:grpSpPr>
          <a:xfrm>
            <a:off x="162986" y="6086899"/>
            <a:ext cx="6532023" cy="2582273"/>
            <a:chOff x="162986" y="6299089"/>
            <a:chExt cx="6532023" cy="2582273"/>
          </a:xfrm>
        </p:grpSpPr>
        <p:pic>
          <p:nvPicPr>
            <p:cNvPr id="2661" name="Google Shape;2661;p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86" y="6299089"/>
              <a:ext cx="6532023" cy="25822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2" name="Google Shape;2662;p35"/>
            <p:cNvSpPr/>
            <p:nvPr/>
          </p:nvSpPr>
          <p:spPr>
            <a:xfrm>
              <a:off x="215153" y="6674912"/>
              <a:ext cx="4769222" cy="17622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35"/>
            <p:cNvSpPr/>
            <p:nvPr/>
          </p:nvSpPr>
          <p:spPr>
            <a:xfrm>
              <a:off x="215153" y="8434791"/>
              <a:ext cx="4119282" cy="17622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35"/>
            <p:cNvSpPr/>
            <p:nvPr/>
          </p:nvSpPr>
          <p:spPr>
            <a:xfrm>
              <a:off x="215153" y="8700659"/>
              <a:ext cx="5889812" cy="17622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35"/>
            <p:cNvSpPr/>
            <p:nvPr/>
          </p:nvSpPr>
          <p:spPr>
            <a:xfrm>
              <a:off x="215153" y="6895890"/>
              <a:ext cx="6324600" cy="129907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0" name="Google Shape;2670;p36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671" name="Google Shape;2671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2" name="Google Shape;2672;p36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673" name="Google Shape;2673;p36"/>
          <p:cNvGrpSpPr/>
          <p:nvPr/>
        </p:nvGrpSpPr>
        <p:grpSpPr>
          <a:xfrm>
            <a:off x="180865" y="964237"/>
            <a:ext cx="6514146" cy="1191924"/>
            <a:chOff x="180865" y="265737"/>
            <a:chExt cx="6514146" cy="1191924"/>
          </a:xfrm>
        </p:grpSpPr>
        <p:sp>
          <p:nvSpPr>
            <p:cNvPr id="2674" name="Google Shape;2674;p36"/>
            <p:cNvSpPr txBox="1"/>
            <p:nvPr/>
          </p:nvSpPr>
          <p:spPr>
            <a:xfrm>
              <a:off x="554126" y="318888"/>
              <a:ext cx="6140885" cy="1138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Opção de permanência no seguro-saúde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 a declaração e preencher campo “mês de reajuste do contato”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2675" name="Google Shape;2675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676" name="Google Shape;2676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7" name="Google Shape;2677;p36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78" name="Google Shape;2678;p36"/>
          <p:cNvGrpSpPr/>
          <p:nvPr/>
        </p:nvGrpSpPr>
        <p:grpSpPr>
          <a:xfrm>
            <a:off x="162988" y="2305543"/>
            <a:ext cx="6532023" cy="5305603"/>
            <a:chOff x="162988" y="2305543"/>
            <a:chExt cx="6532023" cy="5305603"/>
          </a:xfrm>
        </p:grpSpPr>
        <p:pic>
          <p:nvPicPr>
            <p:cNvPr id="2679" name="Google Shape;2679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8" y="2305543"/>
              <a:ext cx="6532023" cy="53056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0" name="Google Shape;2680;p36"/>
            <p:cNvSpPr/>
            <p:nvPr/>
          </p:nvSpPr>
          <p:spPr>
            <a:xfrm>
              <a:off x="3053443" y="4990919"/>
              <a:ext cx="1118508" cy="15748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5" name="Google Shape;2685;p37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686" name="Google Shape;2686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7" name="Google Shape;2687;p37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688" name="Google Shape;2688;p37"/>
          <p:cNvGrpSpPr/>
          <p:nvPr/>
        </p:nvGrpSpPr>
        <p:grpSpPr>
          <a:xfrm>
            <a:off x="180865" y="964237"/>
            <a:ext cx="6514146" cy="1376590"/>
            <a:chOff x="180865" y="265737"/>
            <a:chExt cx="6514146" cy="1376590"/>
          </a:xfrm>
        </p:grpSpPr>
        <p:sp>
          <p:nvSpPr>
            <p:cNvPr id="2689" name="Google Shape;2689;p37"/>
            <p:cNvSpPr txBox="1"/>
            <p:nvPr/>
          </p:nvSpPr>
          <p:spPr>
            <a:xfrm>
              <a:off x="554126" y="318888"/>
              <a:ext cx="6140885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Opção de permanência no seguro-saúde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 a declaração, preencher “Local e Data” e assinar no campo “Assinatura do Ex-empregado/segurado titular”. 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2690" name="Google Shape;2690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691" name="Google Shape;2691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2" name="Google Shape;2692;p37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93" name="Google Shape;2693;p37"/>
          <p:cNvGrpSpPr/>
          <p:nvPr/>
        </p:nvGrpSpPr>
        <p:grpSpPr>
          <a:xfrm>
            <a:off x="244483" y="2490209"/>
            <a:ext cx="6369034" cy="2939849"/>
            <a:chOff x="244483" y="2490209"/>
            <a:chExt cx="6369034" cy="2939849"/>
          </a:xfrm>
        </p:grpSpPr>
        <p:pic>
          <p:nvPicPr>
            <p:cNvPr id="2694" name="Google Shape;2694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44483" y="2490209"/>
              <a:ext cx="6369034" cy="1245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5" name="Google Shape;2695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4483" y="4350919"/>
              <a:ext cx="6369034" cy="10791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6" name="Google Shape;2696;p37"/>
            <p:cNvSpPr/>
            <p:nvPr/>
          </p:nvSpPr>
          <p:spPr>
            <a:xfrm>
              <a:off x="554126" y="4185920"/>
              <a:ext cx="2684374" cy="86106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37"/>
            <p:cNvSpPr/>
            <p:nvPr/>
          </p:nvSpPr>
          <p:spPr>
            <a:xfrm>
              <a:off x="3779926" y="4180840"/>
              <a:ext cx="2557374" cy="86106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2" name="Google Shape;2702;p38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703" name="Google Shape;2703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4" name="Google Shape;2704;p38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705" name="Google Shape;2705;p38"/>
          <p:cNvGrpSpPr/>
          <p:nvPr/>
        </p:nvGrpSpPr>
        <p:grpSpPr>
          <a:xfrm>
            <a:off x="180865" y="964237"/>
            <a:ext cx="6514146" cy="1376590"/>
            <a:chOff x="180865" y="265737"/>
            <a:chExt cx="6514146" cy="1376590"/>
          </a:xfrm>
        </p:grpSpPr>
        <p:sp>
          <p:nvSpPr>
            <p:cNvPr id="2706" name="Google Shape;2706;p38"/>
            <p:cNvSpPr txBox="1"/>
            <p:nvPr/>
          </p:nvSpPr>
          <p:spPr>
            <a:xfrm>
              <a:off x="554126" y="318888"/>
              <a:ext cx="6140885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Opção de permanência no seguro-odontológico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TODOS os campos marcados e assinar no campo “Assinatura do Ex-empregado/Titular".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2707" name="Google Shape;2707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708" name="Google Shape;2708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09" name="Google Shape;2709;p38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0" name="Google Shape;2710;p38"/>
          <p:cNvGrpSpPr/>
          <p:nvPr/>
        </p:nvGrpSpPr>
        <p:grpSpPr>
          <a:xfrm>
            <a:off x="156738" y="2667164"/>
            <a:ext cx="6532023" cy="5619729"/>
            <a:chOff x="156738" y="2667164"/>
            <a:chExt cx="6532023" cy="5619729"/>
          </a:xfrm>
        </p:grpSpPr>
        <p:pic>
          <p:nvPicPr>
            <p:cNvPr id="2711" name="Google Shape;2711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6738" y="2667164"/>
              <a:ext cx="6532023" cy="56197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2" name="Google Shape;2712;p38"/>
            <p:cNvSpPr/>
            <p:nvPr/>
          </p:nvSpPr>
          <p:spPr>
            <a:xfrm>
              <a:off x="954642" y="4030959"/>
              <a:ext cx="1897247" cy="19741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38"/>
            <p:cNvSpPr/>
            <p:nvPr/>
          </p:nvSpPr>
          <p:spPr>
            <a:xfrm>
              <a:off x="4112512" y="2698886"/>
              <a:ext cx="2238363" cy="133336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38"/>
            <p:cNvSpPr/>
            <p:nvPr/>
          </p:nvSpPr>
          <p:spPr>
            <a:xfrm>
              <a:off x="180865" y="7323296"/>
              <a:ext cx="6231365" cy="2596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38"/>
            <p:cNvSpPr/>
            <p:nvPr/>
          </p:nvSpPr>
          <p:spPr>
            <a:xfrm>
              <a:off x="1437086" y="7805094"/>
              <a:ext cx="1264204" cy="2596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38"/>
            <p:cNvSpPr/>
            <p:nvPr/>
          </p:nvSpPr>
          <p:spPr>
            <a:xfrm>
              <a:off x="4726725" y="7805094"/>
              <a:ext cx="755865" cy="2596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38"/>
            <p:cNvSpPr/>
            <p:nvPr/>
          </p:nvSpPr>
          <p:spPr>
            <a:xfrm>
              <a:off x="670084" y="4276883"/>
              <a:ext cx="1723492" cy="19741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38"/>
            <p:cNvSpPr/>
            <p:nvPr/>
          </p:nvSpPr>
          <p:spPr>
            <a:xfrm>
              <a:off x="1613489" y="4527310"/>
              <a:ext cx="811464" cy="19741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3" name="Google Shape;2723;p39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724" name="Google Shape;2724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5" name="Google Shape;2725;p39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726" name="Google Shape;2726;p39"/>
          <p:cNvGrpSpPr/>
          <p:nvPr/>
        </p:nvGrpSpPr>
        <p:grpSpPr>
          <a:xfrm>
            <a:off x="180865" y="964237"/>
            <a:ext cx="6514146" cy="1191924"/>
            <a:chOff x="180865" y="265737"/>
            <a:chExt cx="6514146" cy="1191924"/>
          </a:xfrm>
        </p:grpSpPr>
        <p:sp>
          <p:nvSpPr>
            <p:cNvPr id="2727" name="Google Shape;2727;p39"/>
            <p:cNvSpPr txBox="1"/>
            <p:nvPr/>
          </p:nvSpPr>
          <p:spPr>
            <a:xfrm>
              <a:off x="554126" y="318888"/>
              <a:ext cx="6140885" cy="1138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Opção de permanência no seguro-odontológico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Empresa assinar e carimbar (Carimbo CNPJ) no campo “Assinatura e Carimbo da Empresa”</a:t>
              </a:r>
              <a:endParaRPr/>
            </a:p>
          </p:txBody>
        </p:sp>
        <p:pic>
          <p:nvPicPr>
            <p:cNvPr descr="Estetoscópio" id="2728" name="Google Shape;2728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729" name="Google Shape;2729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30" name="Google Shape;2730;p39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31" name="Google Shape;2731;p39"/>
          <p:cNvGrpSpPr/>
          <p:nvPr/>
        </p:nvGrpSpPr>
        <p:grpSpPr>
          <a:xfrm>
            <a:off x="162985" y="2265438"/>
            <a:ext cx="6532023" cy="2078041"/>
            <a:chOff x="162985" y="2265438"/>
            <a:chExt cx="6532023" cy="2078041"/>
          </a:xfrm>
        </p:grpSpPr>
        <p:pic>
          <p:nvPicPr>
            <p:cNvPr id="2732" name="Google Shape;2732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5" y="2265438"/>
              <a:ext cx="6532023" cy="2078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3" name="Google Shape;2733;p39"/>
            <p:cNvSpPr/>
            <p:nvPr/>
          </p:nvSpPr>
          <p:spPr>
            <a:xfrm>
              <a:off x="162988" y="3131820"/>
              <a:ext cx="3022172" cy="86106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4" name="Google Shape;2734;p39"/>
          <p:cNvGrpSpPr/>
          <p:nvPr/>
        </p:nvGrpSpPr>
        <p:grpSpPr>
          <a:xfrm>
            <a:off x="554126" y="4339617"/>
            <a:ext cx="6067586" cy="1415772"/>
            <a:chOff x="554127" y="318888"/>
            <a:chExt cx="6067586" cy="1415772"/>
          </a:xfrm>
        </p:grpSpPr>
        <p:sp>
          <p:nvSpPr>
            <p:cNvPr id="2735" name="Google Shape;2735;p39"/>
            <p:cNvSpPr txBox="1"/>
            <p:nvPr/>
          </p:nvSpPr>
          <p:spPr>
            <a:xfrm>
              <a:off x="554127" y="318888"/>
              <a:ext cx="6067586" cy="14157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Preenchimento do campo “Dependente”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Marcar a opção desejada, se vai permanecer como titular e </a:t>
              </a: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manter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os dependentes listados, se vai permanecer como titular e </a:t>
              </a: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não manter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os dependentes, assumindo o custo integral da mensalidade ou </a:t>
              </a: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ser excluído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do plano, em caso da opção por </a:t>
              </a: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permanecer e manter os dependentes listados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, preencher TODOS os campos para os dependentes que deverão ser mantidos.</a:t>
              </a:r>
              <a:endParaRPr/>
            </a:p>
          </p:txBody>
        </p:sp>
        <p:pic>
          <p:nvPicPr>
            <p:cNvPr descr="Marca de seleção" id="2736" name="Google Shape;2736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37" name="Google Shape;2737;p39"/>
          <p:cNvGrpSpPr/>
          <p:nvPr/>
        </p:nvGrpSpPr>
        <p:grpSpPr>
          <a:xfrm>
            <a:off x="147745" y="6051528"/>
            <a:ext cx="6562510" cy="2671984"/>
            <a:chOff x="147745" y="6216628"/>
            <a:chExt cx="6562510" cy="2671984"/>
          </a:xfrm>
        </p:grpSpPr>
        <p:pic>
          <p:nvPicPr>
            <p:cNvPr id="2738" name="Google Shape;2738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47745" y="6216628"/>
              <a:ext cx="6562510" cy="26719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9" name="Google Shape;2739;p39"/>
            <p:cNvSpPr/>
            <p:nvPr/>
          </p:nvSpPr>
          <p:spPr>
            <a:xfrm>
              <a:off x="162985" y="6743259"/>
              <a:ext cx="4469975" cy="17622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39"/>
            <p:cNvSpPr/>
            <p:nvPr/>
          </p:nvSpPr>
          <p:spPr>
            <a:xfrm>
              <a:off x="162985" y="8300638"/>
              <a:ext cx="3804495" cy="17622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39"/>
            <p:cNvSpPr/>
            <p:nvPr/>
          </p:nvSpPr>
          <p:spPr>
            <a:xfrm>
              <a:off x="162985" y="8569225"/>
              <a:ext cx="6532023" cy="31938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39"/>
            <p:cNvSpPr/>
            <p:nvPr/>
          </p:nvSpPr>
          <p:spPr>
            <a:xfrm>
              <a:off x="162985" y="6960522"/>
              <a:ext cx="6105735" cy="129907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6" name="Google Shape;1886;p4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1887" name="Google Shape;1887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8" name="Google Shape;1888;p4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1889" name="Google Shape;1889;p4"/>
          <p:cNvGrpSpPr/>
          <p:nvPr/>
        </p:nvGrpSpPr>
        <p:grpSpPr>
          <a:xfrm>
            <a:off x="180865" y="964237"/>
            <a:ext cx="5397039" cy="1161147"/>
            <a:chOff x="180865" y="265737"/>
            <a:chExt cx="5397039" cy="1161147"/>
          </a:xfrm>
        </p:grpSpPr>
        <p:sp>
          <p:nvSpPr>
            <p:cNvPr id="1890" name="Google Shape;1890;p4"/>
            <p:cNvSpPr txBox="1"/>
            <p:nvPr/>
          </p:nvSpPr>
          <p:spPr>
            <a:xfrm>
              <a:off x="554127" y="318888"/>
              <a:ext cx="5023777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movimentação cadastral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/>
            </a:p>
          </p:txBody>
        </p:sp>
        <p:pic>
          <p:nvPicPr>
            <p:cNvPr descr="Estetoscópio" id="1891" name="Google Shape;1891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892" name="Google Shape;1892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3" name="Google Shape;1893;p4"/>
          <p:cNvGrpSpPr/>
          <p:nvPr/>
        </p:nvGrpSpPr>
        <p:grpSpPr>
          <a:xfrm>
            <a:off x="554127" y="5794960"/>
            <a:ext cx="5749746" cy="923330"/>
            <a:chOff x="554127" y="318888"/>
            <a:chExt cx="5749746" cy="923330"/>
          </a:xfrm>
        </p:grpSpPr>
        <p:sp>
          <p:nvSpPr>
            <p:cNvPr id="1894" name="Google Shape;1894;p4"/>
            <p:cNvSpPr txBox="1"/>
            <p:nvPr/>
          </p:nvSpPr>
          <p:spPr>
            <a:xfrm>
              <a:off x="554127" y="318888"/>
              <a:ext cx="5749746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“Dependente”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 para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todos os dependentes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que deverão ser incluídos, alterados, excluídos ou feita solicitação.</a:t>
              </a:r>
              <a:endParaRPr/>
            </a:p>
          </p:txBody>
        </p:sp>
        <p:pic>
          <p:nvPicPr>
            <p:cNvPr descr="Marca de seleção" id="1895" name="Google Shape;1895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6" name="Google Shape;1896;p4"/>
          <p:cNvGrpSpPr/>
          <p:nvPr/>
        </p:nvGrpSpPr>
        <p:grpSpPr>
          <a:xfrm>
            <a:off x="135756" y="6801540"/>
            <a:ext cx="6559255" cy="1296088"/>
            <a:chOff x="135756" y="5849040"/>
            <a:chExt cx="6559255" cy="1296088"/>
          </a:xfrm>
        </p:grpSpPr>
        <p:pic>
          <p:nvPicPr>
            <p:cNvPr id="1897" name="Google Shape;1897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5756" y="5849040"/>
              <a:ext cx="6559255" cy="12960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8" name="Google Shape;1898;p4"/>
            <p:cNvSpPr/>
            <p:nvPr/>
          </p:nvSpPr>
          <p:spPr>
            <a:xfrm>
              <a:off x="146850" y="6129961"/>
              <a:ext cx="6380949" cy="40549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9" name="Google Shape;1899;p4"/>
            <p:cNvSpPr/>
            <p:nvPr/>
          </p:nvSpPr>
          <p:spPr>
            <a:xfrm>
              <a:off x="361950" y="6720840"/>
              <a:ext cx="3661410" cy="14430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0" name="Google Shape;1900;p4"/>
            <p:cNvSpPr/>
            <p:nvPr/>
          </p:nvSpPr>
          <p:spPr>
            <a:xfrm>
              <a:off x="361950" y="6978377"/>
              <a:ext cx="1181806" cy="14430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1" name="Google Shape;1901;p4"/>
            <p:cNvSpPr/>
            <p:nvPr/>
          </p:nvSpPr>
          <p:spPr>
            <a:xfrm>
              <a:off x="4207229" y="6720840"/>
              <a:ext cx="388583" cy="14430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4"/>
            <p:cNvSpPr/>
            <p:nvPr/>
          </p:nvSpPr>
          <p:spPr>
            <a:xfrm>
              <a:off x="1749320" y="6978377"/>
              <a:ext cx="3858455" cy="14430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4"/>
            <p:cNvSpPr/>
            <p:nvPr/>
          </p:nvSpPr>
          <p:spPr>
            <a:xfrm>
              <a:off x="4806426" y="6728936"/>
              <a:ext cx="796867" cy="14430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4"/>
            <p:cNvSpPr/>
            <p:nvPr/>
          </p:nvSpPr>
          <p:spPr>
            <a:xfrm>
              <a:off x="5801207" y="6726396"/>
              <a:ext cx="850847" cy="14430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5" name="Google Shape;1905;p4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Ameplan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06" name="Google Shape;1906;p4"/>
          <p:cNvGrpSpPr/>
          <p:nvPr/>
        </p:nvGrpSpPr>
        <p:grpSpPr>
          <a:xfrm>
            <a:off x="141955" y="2298852"/>
            <a:ext cx="6574089" cy="3320932"/>
            <a:chOff x="141955" y="2298852"/>
            <a:chExt cx="6574089" cy="3320932"/>
          </a:xfrm>
        </p:grpSpPr>
        <p:pic>
          <p:nvPicPr>
            <p:cNvPr id="1907" name="Google Shape;1907;p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41955" y="2298852"/>
              <a:ext cx="6574089" cy="33209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8" name="Google Shape;1908;p4"/>
            <p:cNvSpPr/>
            <p:nvPr/>
          </p:nvSpPr>
          <p:spPr>
            <a:xfrm>
              <a:off x="180865" y="3210914"/>
              <a:ext cx="6148498" cy="43826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4"/>
            <p:cNvSpPr/>
            <p:nvPr/>
          </p:nvSpPr>
          <p:spPr>
            <a:xfrm>
              <a:off x="1565189" y="4120978"/>
              <a:ext cx="5086865" cy="14416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4"/>
            <p:cNvSpPr/>
            <p:nvPr/>
          </p:nvSpPr>
          <p:spPr>
            <a:xfrm>
              <a:off x="199768" y="4398113"/>
              <a:ext cx="980302" cy="142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4"/>
            <p:cNvSpPr/>
            <p:nvPr/>
          </p:nvSpPr>
          <p:spPr>
            <a:xfrm>
              <a:off x="1381898" y="4408174"/>
              <a:ext cx="932934" cy="142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4"/>
            <p:cNvSpPr/>
            <p:nvPr/>
          </p:nvSpPr>
          <p:spPr>
            <a:xfrm>
              <a:off x="2496065" y="4408174"/>
              <a:ext cx="932934" cy="142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4"/>
            <p:cNvSpPr/>
            <p:nvPr/>
          </p:nvSpPr>
          <p:spPr>
            <a:xfrm>
              <a:off x="3642154" y="4408174"/>
              <a:ext cx="1586814" cy="142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4" name="Google Shape;1914;p4"/>
            <p:cNvSpPr/>
            <p:nvPr/>
          </p:nvSpPr>
          <p:spPr>
            <a:xfrm>
              <a:off x="199768" y="4656453"/>
              <a:ext cx="980302" cy="142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5" name="Google Shape;1915;p4"/>
            <p:cNvSpPr/>
            <p:nvPr/>
          </p:nvSpPr>
          <p:spPr>
            <a:xfrm>
              <a:off x="1381898" y="4662445"/>
              <a:ext cx="932934" cy="142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6" name="Google Shape;1916;p4"/>
            <p:cNvSpPr/>
            <p:nvPr/>
          </p:nvSpPr>
          <p:spPr>
            <a:xfrm>
              <a:off x="2496065" y="4656452"/>
              <a:ext cx="932934" cy="142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7" name="Google Shape;1917;p4"/>
            <p:cNvSpPr/>
            <p:nvPr/>
          </p:nvSpPr>
          <p:spPr>
            <a:xfrm>
              <a:off x="3642153" y="4656452"/>
              <a:ext cx="953659" cy="142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8" name="Google Shape;1918;p4"/>
            <p:cNvSpPr/>
            <p:nvPr/>
          </p:nvSpPr>
          <p:spPr>
            <a:xfrm>
              <a:off x="4808966" y="4656452"/>
              <a:ext cx="624325" cy="142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9" name="Google Shape;1919;p4"/>
            <p:cNvSpPr/>
            <p:nvPr/>
          </p:nvSpPr>
          <p:spPr>
            <a:xfrm>
              <a:off x="5603293" y="4656451"/>
              <a:ext cx="1048761" cy="142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0" name="Google Shape;1920;p4"/>
            <p:cNvSpPr/>
            <p:nvPr/>
          </p:nvSpPr>
          <p:spPr>
            <a:xfrm>
              <a:off x="199768" y="4911909"/>
              <a:ext cx="4396044" cy="142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1" name="Google Shape;1921;p4"/>
            <p:cNvSpPr/>
            <p:nvPr/>
          </p:nvSpPr>
          <p:spPr>
            <a:xfrm>
              <a:off x="199768" y="5160187"/>
              <a:ext cx="4014678" cy="142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4"/>
            <p:cNvSpPr/>
            <p:nvPr/>
          </p:nvSpPr>
          <p:spPr>
            <a:xfrm>
              <a:off x="4393699" y="5160187"/>
              <a:ext cx="415267" cy="142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3" name="Google Shape;1923;p4"/>
            <p:cNvSpPr/>
            <p:nvPr/>
          </p:nvSpPr>
          <p:spPr>
            <a:xfrm>
              <a:off x="199768" y="5404694"/>
              <a:ext cx="2499470" cy="142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4"/>
            <p:cNvSpPr/>
            <p:nvPr/>
          </p:nvSpPr>
          <p:spPr>
            <a:xfrm>
              <a:off x="2898690" y="5404693"/>
              <a:ext cx="743463" cy="142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4"/>
            <p:cNvSpPr/>
            <p:nvPr/>
          </p:nvSpPr>
          <p:spPr>
            <a:xfrm>
              <a:off x="3841605" y="5404693"/>
              <a:ext cx="1761688" cy="142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6" name="Google Shape;1926;p4"/>
            <p:cNvSpPr/>
            <p:nvPr/>
          </p:nvSpPr>
          <p:spPr>
            <a:xfrm>
              <a:off x="5779477" y="5407366"/>
              <a:ext cx="872578" cy="142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4"/>
            <p:cNvSpPr/>
            <p:nvPr/>
          </p:nvSpPr>
          <p:spPr>
            <a:xfrm>
              <a:off x="5223468" y="3864095"/>
              <a:ext cx="1428586" cy="14299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7" name="Google Shape;2747;p40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748" name="Google Shape;2748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9" name="Google Shape;2749;p40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750" name="Google Shape;2750;p40"/>
          <p:cNvGrpSpPr/>
          <p:nvPr/>
        </p:nvGrpSpPr>
        <p:grpSpPr>
          <a:xfrm>
            <a:off x="180865" y="964237"/>
            <a:ext cx="6514146" cy="1561256"/>
            <a:chOff x="180865" y="265737"/>
            <a:chExt cx="6514146" cy="1561256"/>
          </a:xfrm>
        </p:grpSpPr>
        <p:sp>
          <p:nvSpPr>
            <p:cNvPr id="2751" name="Google Shape;2751;p40"/>
            <p:cNvSpPr txBox="1"/>
            <p:nvPr/>
          </p:nvSpPr>
          <p:spPr>
            <a:xfrm>
              <a:off x="554126" y="318888"/>
              <a:ext cx="6140885" cy="15081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Opção de permanência no seguro-odontológico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 a declaração, preencher campo “mês de reajuste do contato”, preencher “Local e Data” e assinar no campo “Assinatura do Ex-Empregado/Beneficiário Titular”. 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2752" name="Google Shape;2752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753" name="Google Shape;2753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4" name="Google Shape;2754;p40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Bradesco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55" name="Google Shape;2755;p40"/>
          <p:cNvGrpSpPr/>
          <p:nvPr/>
        </p:nvGrpSpPr>
        <p:grpSpPr>
          <a:xfrm>
            <a:off x="162988" y="2701513"/>
            <a:ext cx="6535646" cy="5733278"/>
            <a:chOff x="162988" y="2701513"/>
            <a:chExt cx="6535646" cy="5733278"/>
          </a:xfrm>
        </p:grpSpPr>
        <p:pic>
          <p:nvPicPr>
            <p:cNvPr id="2756" name="Google Shape;2756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8" y="2701513"/>
              <a:ext cx="6535646" cy="57332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7" name="Google Shape;2757;p40"/>
            <p:cNvSpPr/>
            <p:nvPr/>
          </p:nvSpPr>
          <p:spPr>
            <a:xfrm>
              <a:off x="3096986" y="5259433"/>
              <a:ext cx="1118508" cy="15748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40"/>
            <p:cNvSpPr/>
            <p:nvPr/>
          </p:nvSpPr>
          <p:spPr>
            <a:xfrm>
              <a:off x="180865" y="7907110"/>
              <a:ext cx="2595673" cy="52768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40"/>
            <p:cNvSpPr/>
            <p:nvPr/>
          </p:nvSpPr>
          <p:spPr>
            <a:xfrm>
              <a:off x="3429000" y="7907110"/>
              <a:ext cx="2557374" cy="52768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41"/>
          <p:cNvSpPr txBox="1"/>
          <p:nvPr/>
        </p:nvSpPr>
        <p:spPr>
          <a:xfrm>
            <a:off x="162988" y="313075"/>
            <a:ext cx="5087619" cy="799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600"/>
              <a:buFont typeface="Calibri"/>
              <a:buNone/>
            </a:pPr>
            <a:r>
              <a:rPr b="1" lang="pt-BR" sz="2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Introdução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600"/>
              <a:buFont typeface="Calibri"/>
              <a:buNone/>
            </a:pPr>
            <a:r>
              <a:rPr lang="pt-BR" sz="2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Cemeru</a:t>
            </a:r>
            <a:endParaRPr/>
          </a:p>
        </p:txBody>
      </p:sp>
      <p:grpSp>
        <p:nvGrpSpPr>
          <p:cNvPr id="2765" name="Google Shape;2765;p41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2766" name="Google Shape;2766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7" name="Google Shape;2767;p41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768" name="Google Shape;2768;p41"/>
          <p:cNvGrpSpPr/>
          <p:nvPr/>
        </p:nvGrpSpPr>
        <p:grpSpPr>
          <a:xfrm>
            <a:off x="162988" y="1662852"/>
            <a:ext cx="6541989" cy="2783162"/>
            <a:chOff x="162988" y="1318600"/>
            <a:chExt cx="6541989" cy="2783162"/>
          </a:xfrm>
        </p:grpSpPr>
        <p:pic>
          <p:nvPicPr>
            <p:cNvPr descr="Estetoscópio" id="2769" name="Google Shape;2769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0" name="Google Shape;2770;p41"/>
            <p:cNvSpPr txBox="1"/>
            <p:nvPr/>
          </p:nvSpPr>
          <p:spPr>
            <a:xfrm>
              <a:off x="569214" y="1331773"/>
              <a:ext cx="6135763" cy="2769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Neste manual constam os procedimentos, documentações, formulários e orientações para envio e preenchimento de cada operadora, </a:t>
              </a: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TODAS as documentações listadas</a:t>
              </a: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e </a:t>
              </a: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informações circuladas em amarelo </a:t>
              </a: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imprescindíveis para a realização dos processos de inclusão, exclusão e plano de continuidade.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Sem as mesmas corretas e completas, os processos poderão atrasar e até mesmo perder o prazo, podendo acarretar em custos, carências e negativa da operadora.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1" name="Google Shape;2771;p41"/>
          <p:cNvGrpSpPr/>
          <p:nvPr/>
        </p:nvGrpSpPr>
        <p:grpSpPr>
          <a:xfrm>
            <a:off x="162988" y="4420712"/>
            <a:ext cx="6541989" cy="3844991"/>
            <a:chOff x="162988" y="4420712"/>
            <a:chExt cx="6541989" cy="3844991"/>
          </a:xfrm>
        </p:grpSpPr>
        <p:pic>
          <p:nvPicPr>
            <p:cNvPr descr="Estetoscópio" id="2772" name="Google Shape;2772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442071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3" name="Google Shape;2773;p41"/>
            <p:cNvSpPr txBox="1"/>
            <p:nvPr/>
          </p:nvSpPr>
          <p:spPr>
            <a:xfrm>
              <a:off x="569214" y="4433885"/>
              <a:ext cx="6135763" cy="38318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Operadoras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Ameplan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Bradesco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800">
                  <a:solidFill>
                    <a:srgbClr val="31384D"/>
                  </a:solidFill>
                  <a:highlight>
                    <a:srgbClr val="F5E266"/>
                  </a:highlight>
                  <a:latin typeface="Calibri"/>
                  <a:ea typeface="Calibri"/>
                  <a:cs typeface="Calibri"/>
                  <a:sym typeface="Calibri"/>
                </a:rPr>
                <a:t>Cemeru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Clinipam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GNDI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H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Mediplan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Francisco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São Francisco Vidas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Lucas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Saúde Beneficência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Única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Unimed Costa do Sol</a:t>
              </a:r>
              <a:endParaRPr/>
            </a:p>
          </p:txBody>
        </p:sp>
        <p:pic>
          <p:nvPicPr>
            <p:cNvPr descr="Marca de seleção" id="2774" name="Google Shape;2774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2" y="496479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775" name="Google Shape;2775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210773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776" name="Google Shape;2776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46343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777" name="Google Shape;2777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7065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778" name="Google Shape;2778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95030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779" name="Google Shape;2779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19646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780" name="Google Shape;2780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43449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781" name="Google Shape;2781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6831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782" name="Google Shape;2782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92123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783" name="Google Shape;2783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16394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784" name="Google Shape;2784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41130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785" name="Google Shape;2785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65137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786" name="Google Shape;2786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3" y="789690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42"/>
          <p:cNvSpPr txBox="1"/>
          <p:nvPr/>
        </p:nvSpPr>
        <p:spPr>
          <a:xfrm>
            <a:off x="162988" y="313076"/>
            <a:ext cx="5087619" cy="804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Inclusões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- Cemeru</a:t>
            </a:r>
            <a:endParaRPr/>
          </a:p>
        </p:txBody>
      </p:sp>
      <p:grpSp>
        <p:nvGrpSpPr>
          <p:cNvPr id="2792" name="Google Shape;2792;p42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2793" name="Google Shape;2793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4" name="Google Shape;2794;p42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795" name="Google Shape;2795;p42"/>
          <p:cNvGrpSpPr/>
          <p:nvPr/>
        </p:nvGrpSpPr>
        <p:grpSpPr>
          <a:xfrm>
            <a:off x="162988" y="1206116"/>
            <a:ext cx="6541989" cy="7738365"/>
            <a:chOff x="162988" y="1318600"/>
            <a:chExt cx="6541989" cy="7738365"/>
          </a:xfrm>
        </p:grpSpPr>
        <p:pic>
          <p:nvPicPr>
            <p:cNvPr descr="Estetoscópio" id="2796" name="Google Shape;2796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7" name="Google Shape;2797;p42"/>
            <p:cNvSpPr txBox="1"/>
            <p:nvPr/>
          </p:nvSpPr>
          <p:spPr>
            <a:xfrm>
              <a:off x="569214" y="1331773"/>
              <a:ext cx="6135763" cy="7725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Inclusões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Formulário Cadastral – Coletivo Empresarial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Declaração de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 (cópias)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Titular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 e registro)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Dependentes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Cônjuge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casamento, união estável ou comprovação de filhos em comum)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Filhos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nascimento ou declaração de guarda)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(para maiores de 18 anos) e CPF (para todos)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Respeitando a convenção coletiva, os beneficiários serão isentos de carências quando solicitada a inclusão em até no máximo 90 ou 180 dias da data de admissão (dependendo do cargo) e até 30 dias da data de vínculo, no caso de novos dependentes. Para inclusões após o prazo determinado, serão aplicadas carências conforme ANS.</a:t>
              </a:r>
              <a:endParaRPr/>
            </a:p>
          </p:txBody>
        </p:sp>
        <p:pic>
          <p:nvPicPr>
            <p:cNvPr descr="Marca de seleção" id="2798" name="Google Shape;2798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54" y="204518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799" name="Google Shape;2799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8" y="246957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800" name="Google Shape;2800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38527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801" name="Google Shape;2801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406834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802" name="Google Shape;2802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5" y="607992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803" name="Google Shape;2803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4" y="651386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804" name="Google Shape;2804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731927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805" name="Google Shape;2805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9" y="753476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806" name="Google Shape;2806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8" y="814175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807" name="Google Shape;2807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4" y="427333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808" name="Google Shape;2808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49053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809" name="Google Shape;2809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70699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3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4" name="Google Shape;2814;p43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2815" name="Google Shape;2815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6" name="Google Shape;2816;p43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817" name="Google Shape;2817;p43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2818" name="Google Shape;2818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9" name="Google Shape;2819;p43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2820" name="Google Shape;2820;p43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Cemeru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21" name="Google Shape;2821;p43"/>
          <p:cNvGrpSpPr/>
          <p:nvPr/>
        </p:nvGrpSpPr>
        <p:grpSpPr>
          <a:xfrm>
            <a:off x="180865" y="864455"/>
            <a:ext cx="5771202" cy="1121169"/>
            <a:chOff x="207724" y="1073086"/>
            <a:chExt cx="5771202" cy="1121169"/>
          </a:xfrm>
        </p:grpSpPr>
        <p:pic>
          <p:nvPicPr>
            <p:cNvPr descr="Estetoscópio" id="2822" name="Google Shape;2822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3" name="Google Shape;2823;p43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Formulário Cadastral – Coletivo Empresarial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2824" name="Google Shape;2824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25" name="Google Shape;2825;p43"/>
          <p:cNvGrpSpPr/>
          <p:nvPr/>
        </p:nvGrpSpPr>
        <p:grpSpPr>
          <a:xfrm>
            <a:off x="126242" y="2123009"/>
            <a:ext cx="6605516" cy="4487676"/>
            <a:chOff x="126242" y="2123009"/>
            <a:chExt cx="6605516" cy="4487676"/>
          </a:xfrm>
        </p:grpSpPr>
        <p:pic>
          <p:nvPicPr>
            <p:cNvPr id="2826" name="Google Shape;2826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6242" y="2123009"/>
              <a:ext cx="6605516" cy="4487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7" name="Google Shape;2827;p43"/>
            <p:cNvSpPr/>
            <p:nvPr/>
          </p:nvSpPr>
          <p:spPr>
            <a:xfrm>
              <a:off x="126242" y="4495799"/>
              <a:ext cx="6605516" cy="51308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8" name="Google Shape;2828;p43"/>
            <p:cNvSpPr/>
            <p:nvPr/>
          </p:nvSpPr>
          <p:spPr>
            <a:xfrm>
              <a:off x="126242" y="5253567"/>
              <a:ext cx="6605516" cy="29633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9" name="Google Shape;2829;p43"/>
            <p:cNvSpPr/>
            <p:nvPr/>
          </p:nvSpPr>
          <p:spPr>
            <a:xfrm>
              <a:off x="126242" y="5549900"/>
              <a:ext cx="2477258" cy="37253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/>
            </a:p>
          </p:txBody>
        </p:sp>
        <p:sp>
          <p:nvSpPr>
            <p:cNvPr id="2830" name="Google Shape;2830;p43"/>
            <p:cNvSpPr/>
            <p:nvPr/>
          </p:nvSpPr>
          <p:spPr>
            <a:xfrm>
              <a:off x="2603500" y="5549900"/>
              <a:ext cx="1341967" cy="37253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1" name="Google Shape;2831;p43"/>
            <p:cNvSpPr/>
            <p:nvPr/>
          </p:nvSpPr>
          <p:spPr>
            <a:xfrm>
              <a:off x="3945467" y="5549900"/>
              <a:ext cx="829733" cy="37253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2" name="Google Shape;2832;p43"/>
            <p:cNvSpPr/>
            <p:nvPr/>
          </p:nvSpPr>
          <p:spPr>
            <a:xfrm>
              <a:off x="4775200" y="5549900"/>
              <a:ext cx="1956558" cy="37253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3" name="Google Shape;2833;p43"/>
            <p:cNvSpPr/>
            <p:nvPr/>
          </p:nvSpPr>
          <p:spPr>
            <a:xfrm>
              <a:off x="126242" y="5922433"/>
              <a:ext cx="2477258" cy="30529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4" name="Google Shape;2834;p43"/>
            <p:cNvSpPr/>
            <p:nvPr/>
          </p:nvSpPr>
          <p:spPr>
            <a:xfrm>
              <a:off x="2603500" y="5924150"/>
              <a:ext cx="2067112" cy="30529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5" name="Google Shape;2835;p43"/>
            <p:cNvSpPr/>
            <p:nvPr/>
          </p:nvSpPr>
          <p:spPr>
            <a:xfrm>
              <a:off x="4667629" y="5924674"/>
              <a:ext cx="2064129" cy="30529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6" name="Google Shape;2836;p43"/>
            <p:cNvSpPr/>
            <p:nvPr/>
          </p:nvSpPr>
          <p:spPr>
            <a:xfrm>
              <a:off x="126242" y="6227730"/>
              <a:ext cx="6605516" cy="37253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7" name="Google Shape;2837;p43"/>
          <p:cNvGrpSpPr/>
          <p:nvPr/>
        </p:nvGrpSpPr>
        <p:grpSpPr>
          <a:xfrm>
            <a:off x="627425" y="6701182"/>
            <a:ext cx="6067586" cy="677108"/>
            <a:chOff x="554127" y="318888"/>
            <a:chExt cx="6067586" cy="677108"/>
          </a:xfrm>
        </p:grpSpPr>
        <p:sp>
          <p:nvSpPr>
            <p:cNvPr id="2838" name="Google Shape;2838;p43"/>
            <p:cNvSpPr txBox="1"/>
            <p:nvPr/>
          </p:nvSpPr>
          <p:spPr>
            <a:xfrm>
              <a:off x="554127" y="318888"/>
              <a:ext cx="6067586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“Dependente”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 para todos os dependentes que deverão ser incluídos.</a:t>
              </a:r>
              <a:endParaRPr/>
            </a:p>
          </p:txBody>
        </p:sp>
        <p:pic>
          <p:nvPicPr>
            <p:cNvPr descr="Marca de seleção" id="2839" name="Google Shape;2839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40" name="Google Shape;2840;p43"/>
          <p:cNvGrpSpPr/>
          <p:nvPr/>
        </p:nvGrpSpPr>
        <p:grpSpPr>
          <a:xfrm>
            <a:off x="113542" y="7438649"/>
            <a:ext cx="6618216" cy="1163819"/>
            <a:chOff x="113542" y="7438649"/>
            <a:chExt cx="6618216" cy="1163819"/>
          </a:xfrm>
        </p:grpSpPr>
        <p:pic>
          <p:nvPicPr>
            <p:cNvPr id="2841" name="Google Shape;2841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3542" y="7438649"/>
              <a:ext cx="6618216" cy="11638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2" name="Google Shape;2842;p43"/>
            <p:cNvSpPr/>
            <p:nvPr/>
          </p:nvSpPr>
          <p:spPr>
            <a:xfrm>
              <a:off x="309282" y="7611783"/>
              <a:ext cx="5607424" cy="37128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3" name="Google Shape;2843;p43"/>
            <p:cNvSpPr/>
            <p:nvPr/>
          </p:nvSpPr>
          <p:spPr>
            <a:xfrm>
              <a:off x="5916706" y="7607300"/>
              <a:ext cx="815052" cy="37576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4" name="Google Shape;2844;p43"/>
            <p:cNvSpPr/>
            <p:nvPr/>
          </p:nvSpPr>
          <p:spPr>
            <a:xfrm>
              <a:off x="304052" y="7983069"/>
              <a:ext cx="1532965" cy="3048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5" name="Google Shape;2845;p43"/>
            <p:cNvSpPr/>
            <p:nvPr/>
          </p:nvSpPr>
          <p:spPr>
            <a:xfrm>
              <a:off x="1837017" y="7983070"/>
              <a:ext cx="1721971" cy="3048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6" name="Google Shape;2846;p43"/>
            <p:cNvSpPr/>
            <p:nvPr/>
          </p:nvSpPr>
          <p:spPr>
            <a:xfrm>
              <a:off x="3558988" y="7983070"/>
              <a:ext cx="3172770" cy="30480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1" name="Google Shape;2851;p44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852" name="Google Shape;2852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3" name="Google Shape;2853;p44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2854" name="Google Shape;2854;p44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Cemeru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55" name="Google Shape;2855;p44"/>
          <p:cNvGrpSpPr/>
          <p:nvPr/>
        </p:nvGrpSpPr>
        <p:grpSpPr>
          <a:xfrm>
            <a:off x="180865" y="945187"/>
            <a:ext cx="6026504" cy="1161147"/>
            <a:chOff x="180865" y="265737"/>
            <a:chExt cx="6026504" cy="1161147"/>
          </a:xfrm>
        </p:grpSpPr>
        <p:sp>
          <p:nvSpPr>
            <p:cNvPr id="2856" name="Google Shape;2856;p44"/>
            <p:cNvSpPr txBox="1"/>
            <p:nvPr/>
          </p:nvSpPr>
          <p:spPr>
            <a:xfrm>
              <a:off x="554127" y="318888"/>
              <a:ext cx="5653242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Formulário Cadastral – Coletivo Empresarial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preenchimento do campo “Dependente”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tenha mais dependentes preencher conforme acima.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2857" name="Google Shape;2857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858" name="Google Shape;2858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9548" y="773508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59" name="Google Shape;2859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2988" y="2236666"/>
            <a:ext cx="6532023" cy="4192352"/>
          </a:xfrm>
          <a:prstGeom prst="rect">
            <a:avLst/>
          </a:prstGeom>
          <a:noFill/>
          <a:ln>
            <a:noFill/>
          </a:ln>
        </p:spPr>
      </p:pic>
      <p:sp>
        <p:nvSpPr>
          <p:cNvPr id="2860" name="Google Shape;2860;p44"/>
          <p:cNvSpPr/>
          <p:nvPr/>
        </p:nvSpPr>
        <p:spPr>
          <a:xfrm>
            <a:off x="354106" y="2236666"/>
            <a:ext cx="6340905" cy="1927440"/>
          </a:xfrm>
          <a:prstGeom prst="rect">
            <a:avLst/>
          </a:prstGeom>
          <a:noFill/>
          <a:ln cap="flat" cmpd="sng" w="28575">
            <a:solidFill>
              <a:srgbClr val="F5E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5" name="Google Shape;2865;p45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866" name="Google Shape;2866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7" name="Google Shape;2867;p45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2868" name="Google Shape;2868;p45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Cemeru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69" name="Google Shape;2869;p45"/>
          <p:cNvGrpSpPr/>
          <p:nvPr/>
        </p:nvGrpSpPr>
        <p:grpSpPr>
          <a:xfrm>
            <a:off x="180865" y="945187"/>
            <a:ext cx="6026504" cy="1315035"/>
            <a:chOff x="180865" y="945187"/>
            <a:chExt cx="6026504" cy="1315035"/>
          </a:xfrm>
        </p:grpSpPr>
        <p:sp>
          <p:nvSpPr>
            <p:cNvPr id="2870" name="Google Shape;2870;p45"/>
            <p:cNvSpPr txBox="1"/>
            <p:nvPr/>
          </p:nvSpPr>
          <p:spPr>
            <a:xfrm>
              <a:off x="554127" y="998338"/>
              <a:ext cx="5653242" cy="12618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Formulário Cadastral – Coletivo Empresarial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Funcionário ler, preencher data e assinar nos dois campos “Assinatura do Titular”.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Empresa assinar e carimbar (Carimbo CNPJ) no campo “Carimbo e assinatura do(a) contratante”</a:t>
              </a:r>
              <a:endParaRPr/>
            </a:p>
          </p:txBody>
        </p:sp>
        <p:pic>
          <p:nvPicPr>
            <p:cNvPr descr="Estetoscópio" id="2871" name="Google Shape;2871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94518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872" name="Google Shape;2872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9548" y="1452958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873" name="Google Shape;2873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9548" y="1812860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4" name="Google Shape;2874;p45"/>
          <p:cNvGrpSpPr/>
          <p:nvPr/>
        </p:nvGrpSpPr>
        <p:grpSpPr>
          <a:xfrm>
            <a:off x="107129" y="2575220"/>
            <a:ext cx="6643741" cy="4609831"/>
            <a:chOff x="107129" y="2575220"/>
            <a:chExt cx="6643741" cy="4609831"/>
          </a:xfrm>
        </p:grpSpPr>
        <p:pic>
          <p:nvPicPr>
            <p:cNvPr id="2875" name="Google Shape;2875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7130" y="2575220"/>
              <a:ext cx="6643739" cy="46098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6" name="Google Shape;2876;p45"/>
            <p:cNvSpPr/>
            <p:nvPr/>
          </p:nvSpPr>
          <p:spPr>
            <a:xfrm>
              <a:off x="156061" y="3449783"/>
              <a:ext cx="4360521" cy="23552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7" name="Google Shape;2877;p45"/>
            <p:cNvSpPr/>
            <p:nvPr/>
          </p:nvSpPr>
          <p:spPr>
            <a:xfrm>
              <a:off x="107130" y="6220690"/>
              <a:ext cx="1714743" cy="23552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8" name="Google Shape;2878;p45"/>
            <p:cNvSpPr/>
            <p:nvPr/>
          </p:nvSpPr>
          <p:spPr>
            <a:xfrm>
              <a:off x="107129" y="6510130"/>
              <a:ext cx="2457167" cy="54876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9" name="Google Shape;2879;p45"/>
            <p:cNvSpPr/>
            <p:nvPr/>
          </p:nvSpPr>
          <p:spPr>
            <a:xfrm>
              <a:off x="3894286" y="6510130"/>
              <a:ext cx="2856584" cy="67492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4" name="Google Shape;2884;p46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885" name="Google Shape;2885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6" name="Google Shape;2886;p46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2887" name="Google Shape;2887;p46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Cemeru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88" name="Google Shape;2888;p46"/>
          <p:cNvGrpSpPr/>
          <p:nvPr/>
        </p:nvGrpSpPr>
        <p:grpSpPr>
          <a:xfrm>
            <a:off x="180865" y="864455"/>
            <a:ext cx="6121344" cy="1705944"/>
            <a:chOff x="180865" y="864455"/>
            <a:chExt cx="6121344" cy="1705944"/>
          </a:xfrm>
        </p:grpSpPr>
        <p:pic>
          <p:nvPicPr>
            <p:cNvPr descr="Estetoscópio" id="2889" name="Google Shape;2889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0" name="Google Shape;2890;p46"/>
            <p:cNvSpPr txBox="1"/>
            <p:nvPr/>
          </p:nvSpPr>
          <p:spPr>
            <a:xfrm>
              <a:off x="541371" y="877628"/>
              <a:ext cx="5760838" cy="16927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TODAS perguntas em todos os campos.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TITULAR –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 refere ao titular do plano (funcionário da empresa).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DEPENDENTES – </a:t>
              </a:r>
              <a:r>
                <a:rPr i="0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Cônjuge ou companheiro(a) e filhos(as) solteiros até 24 anos.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Exemplo: Funcionário + Cônjuge + Filho</a:t>
              </a:r>
              <a:b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perguntas para: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Titular</a:t>
              </a:r>
              <a: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+ Dep. 1 +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Dep. </a:t>
              </a:r>
              <a: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pic>
          <p:nvPicPr>
            <p:cNvPr descr="Marca de seleção" id="2891" name="Google Shape;2891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69832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892" name="Google Shape;2892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893" name="Google Shape;2893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51553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4" name="Google Shape;2894;p46"/>
          <p:cNvGrpSpPr/>
          <p:nvPr/>
        </p:nvGrpSpPr>
        <p:grpSpPr>
          <a:xfrm>
            <a:off x="171927" y="2784888"/>
            <a:ext cx="6514146" cy="5348715"/>
            <a:chOff x="171927" y="2784888"/>
            <a:chExt cx="6514146" cy="5348715"/>
          </a:xfrm>
        </p:grpSpPr>
        <p:pic>
          <p:nvPicPr>
            <p:cNvPr id="2895" name="Google Shape;2895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1927" y="2784888"/>
              <a:ext cx="6514146" cy="53487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6" name="Google Shape;2896;p46"/>
            <p:cNvSpPr/>
            <p:nvPr/>
          </p:nvSpPr>
          <p:spPr>
            <a:xfrm>
              <a:off x="366714" y="4543425"/>
              <a:ext cx="6153149" cy="26669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5138738" y="5876924"/>
              <a:ext cx="1366836" cy="223953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2" name="Google Shape;2902;p47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903" name="Google Shape;2903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4" name="Google Shape;2904;p47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2905" name="Google Shape;2905;p47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Cemeru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6" name="Google Shape;2906;p47"/>
          <p:cNvGrpSpPr/>
          <p:nvPr/>
        </p:nvGrpSpPr>
        <p:grpSpPr>
          <a:xfrm>
            <a:off x="180865" y="902552"/>
            <a:ext cx="6496269" cy="822592"/>
            <a:chOff x="180865" y="902552"/>
            <a:chExt cx="6496269" cy="822592"/>
          </a:xfrm>
        </p:grpSpPr>
        <p:sp>
          <p:nvSpPr>
            <p:cNvPr id="2907" name="Google Shape;2907;p47"/>
            <p:cNvSpPr txBox="1"/>
            <p:nvPr/>
          </p:nvSpPr>
          <p:spPr>
            <a:xfrm>
              <a:off x="554127" y="955703"/>
              <a:ext cx="6123007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da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Continuar respondendo TODAS as perguntas.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2908" name="Google Shape;2908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90255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909" name="Google Shape;2909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459897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10" name="Google Shape;2910;p47"/>
          <p:cNvGrpSpPr/>
          <p:nvPr/>
        </p:nvGrpSpPr>
        <p:grpSpPr>
          <a:xfrm>
            <a:off x="162988" y="1811166"/>
            <a:ext cx="6532023" cy="3956898"/>
            <a:chOff x="162988" y="1811166"/>
            <a:chExt cx="6532023" cy="3956898"/>
          </a:xfrm>
        </p:grpSpPr>
        <p:pic>
          <p:nvPicPr>
            <p:cNvPr id="2911" name="Google Shape;2911;p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8" y="1811166"/>
              <a:ext cx="6532023" cy="3956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2" name="Google Shape;2912;p47"/>
            <p:cNvSpPr/>
            <p:nvPr/>
          </p:nvSpPr>
          <p:spPr>
            <a:xfrm>
              <a:off x="5173137" y="1811166"/>
              <a:ext cx="1400951" cy="341615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47"/>
            <p:cNvSpPr/>
            <p:nvPr/>
          </p:nvSpPr>
          <p:spPr>
            <a:xfrm>
              <a:off x="2743763" y="5252528"/>
              <a:ext cx="1548837" cy="45231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4" name="Google Shape;2914;p47"/>
          <p:cNvGrpSpPr/>
          <p:nvPr/>
        </p:nvGrpSpPr>
        <p:grpSpPr>
          <a:xfrm>
            <a:off x="554128" y="6026856"/>
            <a:ext cx="5023777" cy="677108"/>
            <a:chOff x="565983" y="599464"/>
            <a:chExt cx="5023777" cy="677108"/>
          </a:xfrm>
        </p:grpSpPr>
        <p:sp>
          <p:nvSpPr>
            <p:cNvPr id="2915" name="Google Shape;2915;p47"/>
            <p:cNvSpPr txBox="1"/>
            <p:nvPr/>
          </p:nvSpPr>
          <p:spPr>
            <a:xfrm>
              <a:off x="565983" y="599464"/>
              <a:ext cx="5023777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Item se refere ao número da pergunta no formulário acima.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cônjuge responda “sim” para a pergunta abaixo:</a:t>
              </a:r>
              <a:endParaRPr/>
            </a:p>
          </p:txBody>
        </p:sp>
        <p:pic>
          <p:nvPicPr>
            <p:cNvPr descr="Marca de seleção" id="2916" name="Google Shape;2916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1899" y="638008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17" name="Google Shape;2917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3131" y="6727794"/>
            <a:ext cx="5951736" cy="266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8" name="Google Shape;2918;p47"/>
          <p:cNvGrpSpPr/>
          <p:nvPr/>
        </p:nvGrpSpPr>
        <p:grpSpPr>
          <a:xfrm>
            <a:off x="186630" y="7290899"/>
            <a:ext cx="6506536" cy="483710"/>
            <a:chOff x="186630" y="7290899"/>
            <a:chExt cx="6506536" cy="483710"/>
          </a:xfrm>
        </p:grpSpPr>
        <p:pic>
          <p:nvPicPr>
            <p:cNvPr id="2919" name="Google Shape;2919;p4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6630" y="7290899"/>
              <a:ext cx="6490504" cy="466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0" name="Google Shape;2920;p47"/>
            <p:cNvSpPr txBox="1"/>
            <p:nvPr/>
          </p:nvSpPr>
          <p:spPr>
            <a:xfrm>
              <a:off x="205868" y="7496362"/>
              <a:ext cx="348259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rgbClr val="31384D"/>
                  </a:solidFill>
                  <a:highlight>
                    <a:srgbClr val="F5E266"/>
                  </a:highlight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  <p:sp>
          <p:nvSpPr>
            <p:cNvPr id="2921" name="Google Shape;2921;p47"/>
            <p:cNvSpPr txBox="1"/>
            <p:nvPr/>
          </p:nvSpPr>
          <p:spPr>
            <a:xfrm>
              <a:off x="3284566" y="7466832"/>
              <a:ext cx="34086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700">
                  <a:solidFill>
                    <a:srgbClr val="31384D"/>
                  </a:solidFill>
                  <a:highlight>
                    <a:srgbClr val="F5E266"/>
                  </a:highlight>
                  <a:latin typeface="Calibri"/>
                  <a:ea typeface="Calibri"/>
                  <a:cs typeface="Calibri"/>
                  <a:sym typeface="Calibri"/>
                </a:rPr>
                <a:t>Miopia 3,25 esquerdo e direito. Uso de lentes de contato trocados diariamente. Miopia desde os 14 anos</a:t>
              </a:r>
              <a:endParaRPr/>
            </a:p>
          </p:txBody>
        </p:sp>
        <p:sp>
          <p:nvSpPr>
            <p:cNvPr id="2922" name="Google Shape;2922;p47"/>
            <p:cNvSpPr txBox="1"/>
            <p:nvPr/>
          </p:nvSpPr>
          <p:spPr>
            <a:xfrm>
              <a:off x="1866898" y="7480023"/>
              <a:ext cx="28887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highlight>
                    <a:srgbClr val="F5E266"/>
                  </a:highlight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7" name="Google Shape;2927;p48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928" name="Google Shape;2928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9" name="Google Shape;2929;p48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930" name="Google Shape;2930;p48"/>
          <p:cNvGrpSpPr/>
          <p:nvPr/>
        </p:nvGrpSpPr>
        <p:grpSpPr>
          <a:xfrm>
            <a:off x="180865" y="902552"/>
            <a:ext cx="5397039" cy="430590"/>
            <a:chOff x="180865" y="265737"/>
            <a:chExt cx="5397039" cy="430590"/>
          </a:xfrm>
        </p:grpSpPr>
        <p:sp>
          <p:nvSpPr>
            <p:cNvPr id="2931" name="Google Shape;2931;p48"/>
            <p:cNvSpPr txBox="1"/>
            <p:nvPr/>
          </p:nvSpPr>
          <p:spPr>
            <a:xfrm>
              <a:off x="554127" y="318888"/>
              <a:ext cx="502377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da Declaração de Saúde</a:t>
              </a:r>
              <a:endParaRPr/>
            </a:p>
          </p:txBody>
        </p:sp>
        <p:pic>
          <p:nvPicPr>
            <p:cNvPr descr="Estetoscópio" id="2932" name="Google Shape;2932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3" name="Google Shape;2933;p48"/>
          <p:cNvGrpSpPr/>
          <p:nvPr/>
        </p:nvGrpSpPr>
        <p:grpSpPr>
          <a:xfrm>
            <a:off x="576890" y="1585793"/>
            <a:ext cx="5121936" cy="307777"/>
            <a:chOff x="576890" y="2305177"/>
            <a:chExt cx="5121936" cy="307777"/>
          </a:xfrm>
        </p:grpSpPr>
        <p:sp>
          <p:nvSpPr>
            <p:cNvPr id="2934" name="Google Shape;2934;p48"/>
            <p:cNvSpPr txBox="1"/>
            <p:nvPr/>
          </p:nvSpPr>
          <p:spPr>
            <a:xfrm>
              <a:off x="830837" y="2305177"/>
              <a:ext cx="48679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Anexar um relatório médico com as informações da patologia.</a:t>
              </a:r>
              <a:endParaRPr/>
            </a:p>
          </p:txBody>
        </p:sp>
        <p:pic>
          <p:nvPicPr>
            <p:cNvPr descr="Marca de seleção" id="2935" name="Google Shape;2935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2326031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6" name="Google Shape;2936;p48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Cemeru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37" name="Google Shape;2937;p48"/>
          <p:cNvGrpSpPr/>
          <p:nvPr/>
        </p:nvGrpSpPr>
        <p:grpSpPr>
          <a:xfrm>
            <a:off x="139540" y="2044317"/>
            <a:ext cx="6532023" cy="6209697"/>
            <a:chOff x="139540" y="2044317"/>
            <a:chExt cx="6532023" cy="6209697"/>
          </a:xfrm>
        </p:grpSpPr>
        <p:pic>
          <p:nvPicPr>
            <p:cNvPr id="2938" name="Google Shape;2938;p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9540" y="2044317"/>
              <a:ext cx="6532023" cy="34746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39" name="Google Shape;2939;p48"/>
            <p:cNvGrpSpPr/>
            <p:nvPr/>
          </p:nvGrpSpPr>
          <p:grpSpPr>
            <a:xfrm>
              <a:off x="293792" y="3832677"/>
              <a:ext cx="6346618" cy="307777"/>
              <a:chOff x="357730" y="7460970"/>
              <a:chExt cx="6323489" cy="307777"/>
            </a:xfrm>
          </p:grpSpPr>
          <p:sp>
            <p:nvSpPr>
              <p:cNvPr id="2940" name="Google Shape;2940;p48"/>
              <p:cNvSpPr txBox="1"/>
              <p:nvPr/>
            </p:nvSpPr>
            <p:spPr>
              <a:xfrm>
                <a:off x="357730" y="7472914"/>
                <a:ext cx="348259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0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17</a:t>
                </a:r>
                <a:endParaRPr/>
              </a:p>
            </p:txBody>
          </p:sp>
          <p:sp>
            <p:nvSpPr>
              <p:cNvPr id="2941" name="Google Shape;2941;p48"/>
              <p:cNvSpPr txBox="1"/>
              <p:nvPr/>
            </p:nvSpPr>
            <p:spPr>
              <a:xfrm>
                <a:off x="3319460" y="7460970"/>
                <a:ext cx="336175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Miopia 3,25 esquerdo e direito. Uso de lentes de contato trocados diariamente. Miopia desde os 14 anos</a:t>
                </a:r>
                <a:endParaRPr/>
              </a:p>
            </p:txBody>
          </p:sp>
          <p:sp>
            <p:nvSpPr>
              <p:cNvPr id="2942" name="Google Shape;2942;p48"/>
              <p:cNvSpPr txBox="1"/>
              <p:nvPr/>
            </p:nvSpPr>
            <p:spPr>
              <a:xfrm>
                <a:off x="1966178" y="7462437"/>
                <a:ext cx="288875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12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endParaRPr/>
              </a:p>
            </p:txBody>
          </p:sp>
        </p:grpSp>
        <p:pic>
          <p:nvPicPr>
            <p:cNvPr id="2943" name="Google Shape;2943;p4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9540" y="5518930"/>
              <a:ext cx="6532023" cy="2735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4" name="Google Shape;2944;p48"/>
            <p:cNvSpPr/>
            <p:nvPr/>
          </p:nvSpPr>
          <p:spPr>
            <a:xfrm>
              <a:off x="293792" y="3651469"/>
              <a:ext cx="6223549" cy="179459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8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9" name="Google Shape;2949;p49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950" name="Google Shape;2950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1" name="Google Shape;2951;p49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952" name="Google Shape;2952;p49"/>
          <p:cNvGrpSpPr/>
          <p:nvPr/>
        </p:nvGrpSpPr>
        <p:grpSpPr>
          <a:xfrm>
            <a:off x="180865" y="902552"/>
            <a:ext cx="5397039" cy="430590"/>
            <a:chOff x="180865" y="265737"/>
            <a:chExt cx="5397039" cy="430590"/>
          </a:xfrm>
        </p:grpSpPr>
        <p:sp>
          <p:nvSpPr>
            <p:cNvPr id="2953" name="Google Shape;2953;p49"/>
            <p:cNvSpPr txBox="1"/>
            <p:nvPr/>
          </p:nvSpPr>
          <p:spPr>
            <a:xfrm>
              <a:off x="554127" y="318888"/>
              <a:ext cx="502377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da Declaração de Saúde</a:t>
              </a:r>
              <a:endParaRPr/>
            </a:p>
          </p:txBody>
        </p:sp>
        <p:pic>
          <p:nvPicPr>
            <p:cNvPr descr="Estetoscópio" id="2954" name="Google Shape;2954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5" name="Google Shape;2955;p49"/>
          <p:cNvGrpSpPr/>
          <p:nvPr/>
        </p:nvGrpSpPr>
        <p:grpSpPr>
          <a:xfrm>
            <a:off x="576890" y="1585793"/>
            <a:ext cx="5849310" cy="523220"/>
            <a:chOff x="576890" y="2305177"/>
            <a:chExt cx="5849310" cy="523220"/>
          </a:xfrm>
        </p:grpSpPr>
        <p:sp>
          <p:nvSpPr>
            <p:cNvPr id="2956" name="Google Shape;2956;p49"/>
            <p:cNvSpPr txBox="1"/>
            <p:nvPr/>
          </p:nvSpPr>
          <p:spPr>
            <a:xfrm>
              <a:off x="830837" y="2305177"/>
              <a:ext cx="55953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marcar uma das alternativas, preencher “Local e Data” e assinar no campo “Assinatura do proponente titular”</a:t>
              </a:r>
              <a:endParaRPr/>
            </a:p>
          </p:txBody>
        </p:sp>
        <p:pic>
          <p:nvPicPr>
            <p:cNvPr descr="Marca de seleção" id="2957" name="Google Shape;2957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2326031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8" name="Google Shape;2958;p49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Cemeru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9" name="Google Shape;2959;p49"/>
          <p:cNvGrpSpPr/>
          <p:nvPr/>
        </p:nvGrpSpPr>
        <p:grpSpPr>
          <a:xfrm>
            <a:off x="162988" y="2287305"/>
            <a:ext cx="6532023" cy="3294688"/>
            <a:chOff x="162988" y="2287305"/>
            <a:chExt cx="6532023" cy="3294688"/>
          </a:xfrm>
        </p:grpSpPr>
        <p:pic>
          <p:nvPicPr>
            <p:cNvPr id="2960" name="Google Shape;2960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8" y="2287305"/>
              <a:ext cx="6532023" cy="329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1" name="Google Shape;2961;p49"/>
            <p:cNvSpPr/>
            <p:nvPr/>
          </p:nvSpPr>
          <p:spPr>
            <a:xfrm>
              <a:off x="3590365" y="4500281"/>
              <a:ext cx="2926976" cy="43551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49"/>
            <p:cNvSpPr/>
            <p:nvPr/>
          </p:nvSpPr>
          <p:spPr>
            <a:xfrm>
              <a:off x="263979" y="4609138"/>
              <a:ext cx="2378528" cy="58062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49"/>
            <p:cNvSpPr/>
            <p:nvPr/>
          </p:nvSpPr>
          <p:spPr>
            <a:xfrm>
              <a:off x="427263" y="4152994"/>
              <a:ext cx="149627" cy="40812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2" name="Google Shape;1932;p5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1933" name="Google Shape;1933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4" name="Google Shape;1934;p5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1935" name="Google Shape;1935;p5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Ameplan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6" name="Google Shape;1936;p5"/>
          <p:cNvGrpSpPr/>
          <p:nvPr/>
        </p:nvGrpSpPr>
        <p:grpSpPr>
          <a:xfrm>
            <a:off x="180865" y="1040437"/>
            <a:ext cx="6026504" cy="1899810"/>
            <a:chOff x="180865" y="265737"/>
            <a:chExt cx="6026504" cy="1899810"/>
          </a:xfrm>
        </p:grpSpPr>
        <p:sp>
          <p:nvSpPr>
            <p:cNvPr id="1937" name="Google Shape;1937;p5"/>
            <p:cNvSpPr txBox="1"/>
            <p:nvPr/>
          </p:nvSpPr>
          <p:spPr>
            <a:xfrm>
              <a:off x="554127" y="318888"/>
              <a:ext cx="5653242" cy="18466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da Ficha de movimentação cadastral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preenchimento do campo “Dependente”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tenha mais dependentes preencher conforme acima.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Dar um visto no final da página (quadro amarelo desse manual)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Empresa carimbar e assinar no campo “Carimbo/Assinatura Empresa”</a:t>
              </a:r>
              <a:endParaRPr/>
            </a:p>
          </p:txBody>
        </p:sp>
        <p:pic>
          <p:nvPicPr>
            <p:cNvPr descr="Estetoscópio" id="1938" name="Google Shape;1938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939" name="Google Shape;1939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0" name="Google Shape;1940;p5"/>
          <p:cNvGrpSpPr/>
          <p:nvPr/>
        </p:nvGrpSpPr>
        <p:grpSpPr>
          <a:xfrm>
            <a:off x="159622" y="3065862"/>
            <a:ext cx="6586671" cy="5448169"/>
            <a:chOff x="159622" y="2752598"/>
            <a:chExt cx="6586671" cy="5448169"/>
          </a:xfrm>
        </p:grpSpPr>
        <p:pic>
          <p:nvPicPr>
            <p:cNvPr id="1941" name="Google Shape;1941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9622" y="2752598"/>
              <a:ext cx="6535389" cy="482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2" name="Google Shape;1942;p5"/>
            <p:cNvSpPr/>
            <p:nvPr/>
          </p:nvSpPr>
          <p:spPr>
            <a:xfrm>
              <a:off x="4984605" y="7445664"/>
              <a:ext cx="1761688" cy="48490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5"/>
            <p:cNvSpPr/>
            <p:nvPr/>
          </p:nvSpPr>
          <p:spPr>
            <a:xfrm>
              <a:off x="3851564" y="6070588"/>
              <a:ext cx="2507672" cy="48490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44" name="Google Shape;1944;p5"/>
            <p:cNvCxnSpPr/>
            <p:nvPr/>
          </p:nvCxnSpPr>
          <p:spPr>
            <a:xfrm flipH="1" rot="10800000">
              <a:off x="3997569" y="7744070"/>
              <a:ext cx="902677" cy="295479"/>
            </a:xfrm>
            <a:prstGeom prst="straightConnector1">
              <a:avLst/>
            </a:prstGeom>
            <a:noFill/>
            <a:ln cap="flat" cmpd="sng" w="38100">
              <a:solidFill>
                <a:srgbClr val="F5E266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945" name="Google Shape;1945;p5"/>
            <p:cNvSpPr txBox="1"/>
            <p:nvPr/>
          </p:nvSpPr>
          <p:spPr>
            <a:xfrm>
              <a:off x="2281236" y="7831435"/>
              <a:ext cx="18240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Visto funcionário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5"/>
            <p:cNvSpPr/>
            <p:nvPr/>
          </p:nvSpPr>
          <p:spPr>
            <a:xfrm>
              <a:off x="224588" y="2792975"/>
              <a:ext cx="6412069" cy="299822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7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p50"/>
          <p:cNvSpPr txBox="1"/>
          <p:nvPr/>
        </p:nvSpPr>
        <p:spPr>
          <a:xfrm>
            <a:off x="162988" y="313075"/>
            <a:ext cx="5087619" cy="748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Exclusões e Planos de Continuidade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- Cemeru</a:t>
            </a:r>
            <a:endParaRPr/>
          </a:p>
        </p:txBody>
      </p:sp>
      <p:grpSp>
        <p:nvGrpSpPr>
          <p:cNvPr id="2969" name="Google Shape;2969;p50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2970" name="Google Shape;2970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1" name="Google Shape;2971;p50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972" name="Google Shape;2972;p50"/>
          <p:cNvGrpSpPr/>
          <p:nvPr/>
        </p:nvGrpSpPr>
        <p:grpSpPr>
          <a:xfrm>
            <a:off x="146687" y="4747148"/>
            <a:ext cx="6564536" cy="4153781"/>
            <a:chOff x="146687" y="4582048"/>
            <a:chExt cx="6564536" cy="4153781"/>
          </a:xfrm>
        </p:grpSpPr>
        <p:sp>
          <p:nvSpPr>
            <p:cNvPr id="2973" name="Google Shape;2973;p50"/>
            <p:cNvSpPr txBox="1"/>
            <p:nvPr/>
          </p:nvSpPr>
          <p:spPr>
            <a:xfrm>
              <a:off x="575460" y="4611623"/>
              <a:ext cx="6135763" cy="4124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Planos de continuidade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opte pela continuidade no plano ele deverá enviar as documentações necessárias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30 dias da data de demissão.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Formulário de Demitido ou Aposentado - Plano de Continuidade.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Rescisão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dados, registro e baixa)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Três últimos holerites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 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não opte pela continuidade no plano deverá assinar o termo de opção e o RH reter as carteirinhas no momento da demissão.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2974" name="Google Shape;2974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1" y="508670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975" name="Google Shape;2975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18474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976" name="Google Shape;2976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60456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977" name="Google Shape;2977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82047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978" name="Google Shape;2978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703900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979" name="Google Shape;2979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9" y="725306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2980" name="Google Shape;2980;p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687" y="4582048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981" name="Google Shape;2981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8" y="790325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982" name="Google Shape;2982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7" y="640104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83" name="Google Shape;2983;p50"/>
          <p:cNvGrpSpPr/>
          <p:nvPr/>
        </p:nvGrpSpPr>
        <p:grpSpPr>
          <a:xfrm>
            <a:off x="146867" y="1177086"/>
            <a:ext cx="6564266" cy="3479756"/>
            <a:chOff x="146867" y="1329486"/>
            <a:chExt cx="6564266" cy="3479756"/>
          </a:xfrm>
        </p:grpSpPr>
        <p:sp>
          <p:nvSpPr>
            <p:cNvPr id="2984" name="Google Shape;2984;p50"/>
            <p:cNvSpPr txBox="1"/>
            <p:nvPr/>
          </p:nvSpPr>
          <p:spPr>
            <a:xfrm>
              <a:off x="575551" y="1362144"/>
              <a:ext cx="6135582" cy="34470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Exclusões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1" i="0" sz="12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2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No caso de demissão é necessário o envio da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cópia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da rescisão e do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formulário de demitido ou aposentado - plano de continuidade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ou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formulário de exclusão motivado pela PJ contratante - sem direito a continuidade.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 caso de óbito enviar cópia da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certidão de óbito 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formulário de exclusão motivado pela PJ contratante - sem direito a continuidade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400"/>
                <a:buFont typeface="Calibri"/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Nos casos em que o colaborador decide romper com o contrato, se faz necessário o envio do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formulário de exclusão a pedido do beneficiário titular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uma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carta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 próprio punho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, para cancelamento, o mesmo deverá ter cumprido o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prazo de permanência mínima de 12 meses e 6 meses sem utilização ou conforme contrato vigente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pic>
          <p:nvPicPr>
            <p:cNvPr descr="Marca de seleção" id="2985" name="Google Shape;2985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059" y="213763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986" name="Google Shape;2986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058" y="300432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987" name="Google Shape;2987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057" y="362249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2988" name="Google Shape;2988;p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867" y="13294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2" name="Shape 2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3" name="Google Shape;2993;p51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2994" name="Google Shape;2994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5" name="Google Shape;2995;p51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996" name="Google Shape;2996;p51"/>
          <p:cNvGrpSpPr/>
          <p:nvPr/>
        </p:nvGrpSpPr>
        <p:grpSpPr>
          <a:xfrm>
            <a:off x="180865" y="964237"/>
            <a:ext cx="6514146" cy="1191924"/>
            <a:chOff x="180865" y="265737"/>
            <a:chExt cx="6514146" cy="1191924"/>
          </a:xfrm>
        </p:grpSpPr>
        <p:sp>
          <p:nvSpPr>
            <p:cNvPr id="2997" name="Google Shape;2997;p51"/>
            <p:cNvSpPr txBox="1"/>
            <p:nvPr/>
          </p:nvSpPr>
          <p:spPr>
            <a:xfrm>
              <a:off x="554126" y="318888"/>
              <a:ext cx="6140885" cy="1138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Formulário de Demitido ou Aposentado - 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2998" name="Google Shape;2998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999" name="Google Shape;2999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00" name="Google Shape;3000;p51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Cemeru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1" name="Google Shape;3001;p51"/>
          <p:cNvGrpSpPr/>
          <p:nvPr/>
        </p:nvGrpSpPr>
        <p:grpSpPr>
          <a:xfrm>
            <a:off x="162987" y="2467548"/>
            <a:ext cx="6532024" cy="4549621"/>
            <a:chOff x="162987" y="2467548"/>
            <a:chExt cx="6532024" cy="4549621"/>
          </a:xfrm>
        </p:grpSpPr>
        <p:pic>
          <p:nvPicPr>
            <p:cNvPr id="3002" name="Google Shape;3002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8" y="2467548"/>
              <a:ext cx="6532023" cy="2662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3" name="Google Shape;3003;p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87" y="5274520"/>
              <a:ext cx="6532023" cy="1742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4" name="Google Shape;3004;p51"/>
            <p:cNvSpPr/>
            <p:nvPr/>
          </p:nvSpPr>
          <p:spPr>
            <a:xfrm>
              <a:off x="2237874" y="4735243"/>
              <a:ext cx="3116178" cy="18968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51"/>
            <p:cNvSpPr/>
            <p:nvPr/>
          </p:nvSpPr>
          <p:spPr>
            <a:xfrm>
              <a:off x="5354054" y="4735242"/>
              <a:ext cx="1220036" cy="18968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51"/>
            <p:cNvSpPr/>
            <p:nvPr/>
          </p:nvSpPr>
          <p:spPr>
            <a:xfrm>
              <a:off x="1026695" y="4735242"/>
              <a:ext cx="1211177" cy="18968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51"/>
            <p:cNvSpPr/>
            <p:nvPr/>
          </p:nvSpPr>
          <p:spPr>
            <a:xfrm>
              <a:off x="251754" y="5414626"/>
              <a:ext cx="3429037" cy="89009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51"/>
            <p:cNvSpPr/>
            <p:nvPr/>
          </p:nvSpPr>
          <p:spPr>
            <a:xfrm>
              <a:off x="3680791" y="5414626"/>
              <a:ext cx="1470992" cy="89009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51"/>
            <p:cNvSpPr/>
            <p:nvPr/>
          </p:nvSpPr>
          <p:spPr>
            <a:xfrm>
              <a:off x="5151783" y="5414626"/>
              <a:ext cx="1470992" cy="89009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4" name="Google Shape;3014;p52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015" name="Google Shape;3015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6" name="Google Shape;3016;p52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3017" name="Google Shape;3017;p52"/>
          <p:cNvGrpSpPr/>
          <p:nvPr/>
        </p:nvGrpSpPr>
        <p:grpSpPr>
          <a:xfrm>
            <a:off x="180865" y="964237"/>
            <a:ext cx="6514146" cy="2623085"/>
            <a:chOff x="180865" y="265737"/>
            <a:chExt cx="6514146" cy="2623085"/>
          </a:xfrm>
        </p:grpSpPr>
        <p:sp>
          <p:nvSpPr>
            <p:cNvPr id="3018" name="Google Shape;3018;p52"/>
            <p:cNvSpPr txBox="1"/>
            <p:nvPr/>
          </p:nvSpPr>
          <p:spPr>
            <a:xfrm>
              <a:off x="554126" y="318888"/>
              <a:ext cx="6140885" cy="25699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Formulário de Demitido ou Aposentado - 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marcar a opção desejada, se optou ou não optou por permanecer no plano e assumir o custo integral da mensalidade.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Empresa assinar e carimbar (Carimbo CNPJ) no campo “Assinatura e Carimbo do (a) Contratante”.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Funcionário preencher o campo “Data da Ciência” e assinar no campo “Assinatura do Ex-Empregado”.</a:t>
              </a:r>
              <a:endParaRPr/>
            </a:p>
          </p:txBody>
        </p:sp>
        <p:pic>
          <p:nvPicPr>
            <p:cNvPr descr="Estetoscópio" id="3019" name="Google Shape;3019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020" name="Google Shape;3020;p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1" name="Google Shape;3021;p52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Cemeru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22" name="Google Shape;3022;p52"/>
          <p:cNvGrpSpPr/>
          <p:nvPr/>
        </p:nvGrpSpPr>
        <p:grpSpPr>
          <a:xfrm>
            <a:off x="171927" y="3736704"/>
            <a:ext cx="6514146" cy="4395892"/>
            <a:chOff x="171927" y="3736704"/>
            <a:chExt cx="6514146" cy="4395892"/>
          </a:xfrm>
        </p:grpSpPr>
        <p:pic>
          <p:nvPicPr>
            <p:cNvPr id="3023" name="Google Shape;3023;p5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1927" y="3736704"/>
              <a:ext cx="6514146" cy="4395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4" name="Google Shape;3024;p52"/>
            <p:cNvSpPr/>
            <p:nvPr/>
          </p:nvSpPr>
          <p:spPr>
            <a:xfrm>
              <a:off x="275374" y="5941899"/>
              <a:ext cx="6265126" cy="9161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52"/>
            <p:cNvSpPr/>
            <p:nvPr/>
          </p:nvSpPr>
          <p:spPr>
            <a:xfrm>
              <a:off x="1422606" y="7037247"/>
              <a:ext cx="1362927" cy="27795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52"/>
            <p:cNvSpPr/>
            <p:nvPr/>
          </p:nvSpPr>
          <p:spPr>
            <a:xfrm>
              <a:off x="275374" y="7396843"/>
              <a:ext cx="2631112" cy="73575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52"/>
            <p:cNvSpPr/>
            <p:nvPr/>
          </p:nvSpPr>
          <p:spPr>
            <a:xfrm>
              <a:off x="3813231" y="7396842"/>
              <a:ext cx="2821612" cy="73575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2" name="Google Shape;3032;p53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033" name="Google Shape;3033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4" name="Google Shape;3034;p53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3035" name="Google Shape;3035;p53"/>
          <p:cNvGrpSpPr/>
          <p:nvPr/>
        </p:nvGrpSpPr>
        <p:grpSpPr>
          <a:xfrm>
            <a:off x="180865" y="964237"/>
            <a:ext cx="6514146" cy="1407368"/>
            <a:chOff x="180865" y="265737"/>
            <a:chExt cx="6514146" cy="1407368"/>
          </a:xfrm>
        </p:grpSpPr>
        <p:sp>
          <p:nvSpPr>
            <p:cNvPr id="3036" name="Google Shape;3036;p53"/>
            <p:cNvSpPr txBox="1"/>
            <p:nvPr/>
          </p:nvSpPr>
          <p:spPr>
            <a:xfrm>
              <a:off x="554126" y="318888"/>
              <a:ext cx="6140885" cy="1354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Formulário de Demitido ou Aposentado - 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marcados.</a:t>
              </a:r>
              <a:endParaRPr/>
            </a:p>
          </p:txBody>
        </p:sp>
        <p:pic>
          <p:nvPicPr>
            <p:cNvPr descr="Estetoscópio" id="3037" name="Google Shape;3037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038" name="Google Shape;3038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39" name="Google Shape;3039;p53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Cemeru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40" name="Google Shape;3040;p53"/>
          <p:cNvGrpSpPr/>
          <p:nvPr/>
        </p:nvGrpSpPr>
        <p:grpSpPr>
          <a:xfrm>
            <a:off x="627425" y="5088282"/>
            <a:ext cx="6067586" cy="861774"/>
            <a:chOff x="554127" y="318888"/>
            <a:chExt cx="6067586" cy="861774"/>
          </a:xfrm>
        </p:grpSpPr>
        <p:sp>
          <p:nvSpPr>
            <p:cNvPr id="3041" name="Google Shape;3041;p53"/>
            <p:cNvSpPr txBox="1"/>
            <p:nvPr/>
          </p:nvSpPr>
          <p:spPr>
            <a:xfrm>
              <a:off x="554127" y="318888"/>
              <a:ext cx="6067586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“Dependente”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 para todos os dependentes que vão permanecer no plano.</a:t>
              </a:r>
              <a:endParaRPr/>
            </a:p>
          </p:txBody>
        </p:sp>
        <p:pic>
          <p:nvPicPr>
            <p:cNvPr descr="Marca de seleção" id="3042" name="Google Shape;3042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43" name="Google Shape;3043;p53"/>
          <p:cNvGrpSpPr/>
          <p:nvPr/>
        </p:nvGrpSpPr>
        <p:grpSpPr>
          <a:xfrm>
            <a:off x="162988" y="2524637"/>
            <a:ext cx="6532023" cy="2374836"/>
            <a:chOff x="162988" y="2524637"/>
            <a:chExt cx="6532023" cy="2374836"/>
          </a:xfrm>
        </p:grpSpPr>
        <p:pic>
          <p:nvPicPr>
            <p:cNvPr id="3044" name="Google Shape;3044;p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8" y="2524637"/>
              <a:ext cx="6532023" cy="23748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5" name="Google Shape;3045;p53"/>
            <p:cNvSpPr/>
            <p:nvPr/>
          </p:nvSpPr>
          <p:spPr>
            <a:xfrm>
              <a:off x="461209" y="3789947"/>
              <a:ext cx="5947611" cy="2767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6" name="Google Shape;3046;p53"/>
            <p:cNvSpPr/>
            <p:nvPr/>
          </p:nvSpPr>
          <p:spPr>
            <a:xfrm>
              <a:off x="461209" y="4066674"/>
              <a:ext cx="1319465" cy="2767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7" name="Google Shape;3047;p53"/>
            <p:cNvSpPr/>
            <p:nvPr/>
          </p:nvSpPr>
          <p:spPr>
            <a:xfrm>
              <a:off x="1780674" y="4066674"/>
              <a:ext cx="1548063" cy="2767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8" name="Google Shape;3048;p53"/>
            <p:cNvSpPr/>
            <p:nvPr/>
          </p:nvSpPr>
          <p:spPr>
            <a:xfrm>
              <a:off x="3328737" y="4066674"/>
              <a:ext cx="3080083" cy="2767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53"/>
            <p:cNvSpPr/>
            <p:nvPr/>
          </p:nvSpPr>
          <p:spPr>
            <a:xfrm>
              <a:off x="461208" y="4343403"/>
              <a:ext cx="5342024" cy="2767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0" name="Google Shape;3050;p53"/>
            <p:cNvSpPr/>
            <p:nvPr/>
          </p:nvSpPr>
          <p:spPr>
            <a:xfrm>
              <a:off x="1352987" y="4616118"/>
              <a:ext cx="1350108" cy="2767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1" name="Google Shape;3051;p53"/>
            <p:cNvSpPr/>
            <p:nvPr/>
          </p:nvSpPr>
          <p:spPr>
            <a:xfrm>
              <a:off x="2703095" y="4616118"/>
              <a:ext cx="1151021" cy="2767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53"/>
            <p:cNvSpPr/>
            <p:nvPr/>
          </p:nvSpPr>
          <p:spPr>
            <a:xfrm>
              <a:off x="3854116" y="4616118"/>
              <a:ext cx="1949116" cy="2767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53"/>
            <p:cNvSpPr/>
            <p:nvPr/>
          </p:nvSpPr>
          <p:spPr>
            <a:xfrm>
              <a:off x="5803232" y="4616118"/>
              <a:ext cx="605588" cy="2767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53"/>
            <p:cNvSpPr/>
            <p:nvPr/>
          </p:nvSpPr>
          <p:spPr>
            <a:xfrm>
              <a:off x="5803232" y="4343404"/>
              <a:ext cx="605588" cy="2767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5" name="Google Shape;3055;p53"/>
          <p:cNvGrpSpPr/>
          <p:nvPr/>
        </p:nvGrpSpPr>
        <p:grpSpPr>
          <a:xfrm>
            <a:off x="180865" y="6041983"/>
            <a:ext cx="6532023" cy="2307844"/>
            <a:chOff x="180865" y="6041983"/>
            <a:chExt cx="6532023" cy="2307844"/>
          </a:xfrm>
        </p:grpSpPr>
        <p:pic>
          <p:nvPicPr>
            <p:cNvPr id="3056" name="Google Shape;3056;p5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0865" y="6041983"/>
              <a:ext cx="6532023" cy="23078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7" name="Google Shape;3057;p53"/>
            <p:cNvSpPr/>
            <p:nvPr/>
          </p:nvSpPr>
          <p:spPr>
            <a:xfrm>
              <a:off x="461209" y="6438896"/>
              <a:ext cx="4957012" cy="30480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53"/>
            <p:cNvSpPr/>
            <p:nvPr/>
          </p:nvSpPr>
          <p:spPr>
            <a:xfrm>
              <a:off x="5418220" y="6438896"/>
              <a:ext cx="1186017" cy="30480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53"/>
            <p:cNvSpPr/>
            <p:nvPr/>
          </p:nvSpPr>
          <p:spPr>
            <a:xfrm>
              <a:off x="461209" y="6745941"/>
              <a:ext cx="2047676" cy="27936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53"/>
            <p:cNvSpPr/>
            <p:nvPr/>
          </p:nvSpPr>
          <p:spPr>
            <a:xfrm>
              <a:off x="2508885" y="6743700"/>
              <a:ext cx="2047676" cy="28160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53"/>
            <p:cNvSpPr/>
            <p:nvPr/>
          </p:nvSpPr>
          <p:spPr>
            <a:xfrm>
              <a:off x="4556561" y="6743700"/>
              <a:ext cx="2047676" cy="28160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53"/>
            <p:cNvSpPr/>
            <p:nvPr/>
          </p:nvSpPr>
          <p:spPr>
            <a:xfrm>
              <a:off x="461209" y="7323180"/>
              <a:ext cx="4957012" cy="30480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53"/>
            <p:cNvSpPr/>
            <p:nvPr/>
          </p:nvSpPr>
          <p:spPr>
            <a:xfrm>
              <a:off x="5418220" y="7323180"/>
              <a:ext cx="1186017" cy="30480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53"/>
            <p:cNvSpPr/>
            <p:nvPr/>
          </p:nvSpPr>
          <p:spPr>
            <a:xfrm>
              <a:off x="461209" y="7630225"/>
              <a:ext cx="2047676" cy="27936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53"/>
            <p:cNvSpPr/>
            <p:nvPr/>
          </p:nvSpPr>
          <p:spPr>
            <a:xfrm>
              <a:off x="2508885" y="7627984"/>
              <a:ext cx="2047676" cy="28160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53"/>
            <p:cNvSpPr/>
            <p:nvPr/>
          </p:nvSpPr>
          <p:spPr>
            <a:xfrm>
              <a:off x="4556561" y="7627984"/>
              <a:ext cx="2047676" cy="28160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0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1" name="Google Shape;3071;p54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072" name="Google Shape;3072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3" name="Google Shape;3073;p54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3074" name="Google Shape;3074;p54"/>
          <p:cNvGrpSpPr/>
          <p:nvPr/>
        </p:nvGrpSpPr>
        <p:grpSpPr>
          <a:xfrm>
            <a:off x="180865" y="964237"/>
            <a:ext cx="6514146" cy="1592034"/>
            <a:chOff x="180865" y="265737"/>
            <a:chExt cx="6514146" cy="1592034"/>
          </a:xfrm>
        </p:grpSpPr>
        <p:sp>
          <p:nvSpPr>
            <p:cNvPr id="3075" name="Google Shape;3075;p54"/>
            <p:cNvSpPr txBox="1"/>
            <p:nvPr/>
          </p:nvSpPr>
          <p:spPr>
            <a:xfrm>
              <a:off x="554126" y="318888"/>
              <a:ext cx="6140885" cy="15388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Formulário de Demitido ou Aposentado - 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marcados, preencher o campo “Data” e assinar no campo “Assinatura do Ex-Empregado”</a:t>
              </a:r>
              <a:endParaRPr/>
            </a:p>
          </p:txBody>
        </p:sp>
        <p:pic>
          <p:nvPicPr>
            <p:cNvPr descr="Estetoscópio" id="3076" name="Google Shape;3076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077" name="Google Shape;3077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8" name="Google Shape;3078;p54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Cemeru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9" name="Google Shape;3079;p54"/>
          <p:cNvGrpSpPr/>
          <p:nvPr/>
        </p:nvGrpSpPr>
        <p:grpSpPr>
          <a:xfrm>
            <a:off x="162988" y="2772851"/>
            <a:ext cx="6532023" cy="4733667"/>
            <a:chOff x="162988" y="2468051"/>
            <a:chExt cx="6532023" cy="4733667"/>
          </a:xfrm>
        </p:grpSpPr>
        <p:pic>
          <p:nvPicPr>
            <p:cNvPr id="3080" name="Google Shape;3080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8" y="2468051"/>
              <a:ext cx="6532023" cy="47336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1" name="Google Shape;3081;p54"/>
            <p:cNvSpPr/>
            <p:nvPr/>
          </p:nvSpPr>
          <p:spPr>
            <a:xfrm>
              <a:off x="248479" y="2617304"/>
              <a:ext cx="5486400" cy="51352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54"/>
            <p:cNvSpPr/>
            <p:nvPr/>
          </p:nvSpPr>
          <p:spPr>
            <a:xfrm>
              <a:off x="162988" y="6775176"/>
              <a:ext cx="1520038" cy="22528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54"/>
            <p:cNvSpPr/>
            <p:nvPr/>
          </p:nvSpPr>
          <p:spPr>
            <a:xfrm>
              <a:off x="3263348" y="6606209"/>
              <a:ext cx="2279373" cy="59550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8" name="Google Shape;3088;p55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089" name="Google Shape;3089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0" name="Google Shape;3090;p55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3091" name="Google Shape;3091;p55"/>
          <p:cNvGrpSpPr/>
          <p:nvPr/>
        </p:nvGrpSpPr>
        <p:grpSpPr>
          <a:xfrm>
            <a:off x="180865" y="811837"/>
            <a:ext cx="6514146" cy="1592034"/>
            <a:chOff x="180865" y="265737"/>
            <a:chExt cx="6514146" cy="1592034"/>
          </a:xfrm>
        </p:grpSpPr>
        <p:sp>
          <p:nvSpPr>
            <p:cNvPr id="3092" name="Google Shape;3092;p55"/>
            <p:cNvSpPr txBox="1"/>
            <p:nvPr/>
          </p:nvSpPr>
          <p:spPr>
            <a:xfrm>
              <a:off x="554126" y="318888"/>
              <a:ext cx="6140885" cy="15388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Exclusão sem direito a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Formulário de Exclusão Motivado pela PJ Contratante - sem direito a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Empresa preencher TODOS os campos marcados, preencher o campo “Data” e assinar e carimbar (Carimbo CNPJ) no campo “Assinatura e Carimbo do (a) Contratante”</a:t>
              </a:r>
              <a:endParaRPr/>
            </a:p>
          </p:txBody>
        </p:sp>
        <p:pic>
          <p:nvPicPr>
            <p:cNvPr descr="Estetoscópio" id="3093" name="Google Shape;3093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094" name="Google Shape;3094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95" name="Google Shape;3095;p55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Cemeru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96" name="Google Shape;3096;p55"/>
          <p:cNvGrpSpPr/>
          <p:nvPr/>
        </p:nvGrpSpPr>
        <p:grpSpPr>
          <a:xfrm>
            <a:off x="642396" y="2457022"/>
            <a:ext cx="5573207" cy="6431824"/>
            <a:chOff x="642396" y="2457022"/>
            <a:chExt cx="5573207" cy="6431824"/>
          </a:xfrm>
        </p:grpSpPr>
        <p:pic>
          <p:nvPicPr>
            <p:cNvPr id="3097" name="Google Shape;3097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42396" y="2457022"/>
              <a:ext cx="5573207" cy="6431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8" name="Google Shape;3098;p55"/>
            <p:cNvSpPr/>
            <p:nvPr/>
          </p:nvSpPr>
          <p:spPr>
            <a:xfrm>
              <a:off x="859970" y="3907016"/>
              <a:ext cx="5109029" cy="152400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55"/>
            <p:cNvSpPr/>
            <p:nvPr/>
          </p:nvSpPr>
          <p:spPr>
            <a:xfrm>
              <a:off x="830838" y="6955971"/>
              <a:ext cx="5232505" cy="58420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55"/>
            <p:cNvSpPr/>
            <p:nvPr/>
          </p:nvSpPr>
          <p:spPr>
            <a:xfrm>
              <a:off x="830838" y="8077199"/>
              <a:ext cx="1915991" cy="78377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55"/>
            <p:cNvSpPr/>
            <p:nvPr/>
          </p:nvSpPr>
          <p:spPr>
            <a:xfrm>
              <a:off x="4405086" y="8541657"/>
              <a:ext cx="1427145" cy="20320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6" name="Google Shape;3106;p56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107" name="Google Shape;3107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8" name="Google Shape;3108;p56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3109" name="Google Shape;3109;p56"/>
          <p:cNvGrpSpPr/>
          <p:nvPr/>
        </p:nvGrpSpPr>
        <p:grpSpPr>
          <a:xfrm>
            <a:off x="180865" y="811837"/>
            <a:ext cx="6514146" cy="1191924"/>
            <a:chOff x="180865" y="265737"/>
            <a:chExt cx="6514146" cy="1191924"/>
          </a:xfrm>
        </p:grpSpPr>
        <p:sp>
          <p:nvSpPr>
            <p:cNvPr id="3110" name="Google Shape;3110;p56"/>
            <p:cNvSpPr txBox="1"/>
            <p:nvPr/>
          </p:nvSpPr>
          <p:spPr>
            <a:xfrm>
              <a:off x="554126" y="318888"/>
              <a:ext cx="6140885" cy="1138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Exclusão a pedido do colaborador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Formulário de Exclusão a Pedido do Beneficiário Titular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 e preencher TODOS os campos marcados.</a:t>
              </a:r>
              <a:endParaRPr/>
            </a:p>
          </p:txBody>
        </p:sp>
        <p:pic>
          <p:nvPicPr>
            <p:cNvPr descr="Estetoscópio" id="3111" name="Google Shape;3111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112" name="Google Shape;3112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13" name="Google Shape;3113;p56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Cemeru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4" name="Google Shape;3114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9079" y="2421054"/>
            <a:ext cx="6285932" cy="575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9" name="Google Shape;3119;p57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120" name="Google Shape;3120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1" name="Google Shape;3121;p57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3122" name="Google Shape;3122;p57"/>
          <p:cNvGrpSpPr/>
          <p:nvPr/>
        </p:nvGrpSpPr>
        <p:grpSpPr>
          <a:xfrm>
            <a:off x="180865" y="976937"/>
            <a:ext cx="6514146" cy="1745922"/>
            <a:chOff x="180865" y="265737"/>
            <a:chExt cx="6514146" cy="1745922"/>
          </a:xfrm>
        </p:grpSpPr>
        <p:sp>
          <p:nvSpPr>
            <p:cNvPr id="3123" name="Google Shape;3123;p57"/>
            <p:cNvSpPr txBox="1"/>
            <p:nvPr/>
          </p:nvSpPr>
          <p:spPr>
            <a:xfrm>
              <a:off x="554126" y="318888"/>
              <a:ext cx="6140885" cy="16927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Exclusão a pedido do colaborador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Formulário de Exclusão a Pedido do Beneficiário Titular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Funcionário ler, preencher TODOS os campos marcados, assinar e colocar o CPF no campo “Beneficiário Titular”.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Empresa assinar e colocar o CPF no campo “Representante da Empresa”.</a:t>
              </a:r>
              <a:endParaRPr/>
            </a:p>
          </p:txBody>
        </p:sp>
        <p:pic>
          <p:nvPicPr>
            <p:cNvPr descr="Estetoscópio" id="3124" name="Google Shape;3124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125" name="Google Shape;3125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26" name="Google Shape;3126;p57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Cemeru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7" name="Google Shape;3127;p57"/>
          <p:cNvGrpSpPr/>
          <p:nvPr/>
        </p:nvGrpSpPr>
        <p:grpSpPr>
          <a:xfrm>
            <a:off x="162988" y="2928620"/>
            <a:ext cx="6532023" cy="3372947"/>
            <a:chOff x="162988" y="2484120"/>
            <a:chExt cx="6532023" cy="3372947"/>
          </a:xfrm>
        </p:grpSpPr>
        <p:pic>
          <p:nvPicPr>
            <p:cNvPr id="3128" name="Google Shape;3128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8" y="2535810"/>
              <a:ext cx="6532023" cy="3321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9" name="Google Shape;3129;p57"/>
            <p:cNvSpPr/>
            <p:nvPr/>
          </p:nvSpPr>
          <p:spPr>
            <a:xfrm>
              <a:off x="427424" y="2484120"/>
              <a:ext cx="3529896" cy="27741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0" name="Google Shape;3130;p57"/>
            <p:cNvSpPr/>
            <p:nvPr/>
          </p:nvSpPr>
          <p:spPr>
            <a:xfrm>
              <a:off x="5938519" y="2484120"/>
              <a:ext cx="756491" cy="27741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1" name="Google Shape;3131;p57"/>
            <p:cNvSpPr/>
            <p:nvPr/>
          </p:nvSpPr>
          <p:spPr>
            <a:xfrm>
              <a:off x="162988" y="3032983"/>
              <a:ext cx="6411101" cy="39601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2" name="Google Shape;3132;p57"/>
            <p:cNvSpPr/>
            <p:nvPr/>
          </p:nvSpPr>
          <p:spPr>
            <a:xfrm>
              <a:off x="609549" y="4049009"/>
              <a:ext cx="3622092" cy="22835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3" name="Google Shape;3133;p57"/>
            <p:cNvSpPr/>
            <p:nvPr/>
          </p:nvSpPr>
          <p:spPr>
            <a:xfrm>
              <a:off x="3530600" y="4644310"/>
              <a:ext cx="2992120" cy="22835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4" name="Google Shape;3134;p57"/>
            <p:cNvSpPr/>
            <p:nvPr/>
          </p:nvSpPr>
          <p:spPr>
            <a:xfrm>
              <a:off x="162988" y="5013961"/>
              <a:ext cx="2509092" cy="84310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5" name="Google Shape;3135;p57"/>
            <p:cNvSpPr/>
            <p:nvPr/>
          </p:nvSpPr>
          <p:spPr>
            <a:xfrm>
              <a:off x="3688508" y="5013961"/>
              <a:ext cx="2509092" cy="84310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9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0" name="Google Shape;3140;p58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141" name="Google Shape;3141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2" name="Google Shape;3142;p58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3143" name="Google Shape;3143;p58"/>
          <p:cNvGrpSpPr/>
          <p:nvPr/>
        </p:nvGrpSpPr>
        <p:grpSpPr>
          <a:xfrm>
            <a:off x="180865" y="976937"/>
            <a:ext cx="6514146" cy="1376590"/>
            <a:chOff x="180865" y="265737"/>
            <a:chExt cx="6514146" cy="1376590"/>
          </a:xfrm>
        </p:grpSpPr>
        <p:sp>
          <p:nvSpPr>
            <p:cNvPr id="3144" name="Google Shape;3144;p58"/>
            <p:cNvSpPr txBox="1"/>
            <p:nvPr/>
          </p:nvSpPr>
          <p:spPr>
            <a:xfrm>
              <a:off x="554126" y="318888"/>
              <a:ext cx="6140885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Exclusão a pedido do colaborador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Formulário de Exclusão a Pedido do Beneficiário Titular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Funcionário ler, preencher TODOS os campos marcados.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Empresa assinar e carimbar (Carimbo CNPJ) no campo “Assinatura da Empresa Contratante”.</a:t>
              </a:r>
              <a:endParaRPr/>
            </a:p>
          </p:txBody>
        </p:sp>
        <p:pic>
          <p:nvPicPr>
            <p:cNvPr descr="Estetoscópio" id="3145" name="Google Shape;3145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146" name="Google Shape;3146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47" name="Google Shape;3147;p58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Cemeru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48" name="Google Shape;3148;p58"/>
          <p:cNvGrpSpPr/>
          <p:nvPr/>
        </p:nvGrpSpPr>
        <p:grpSpPr>
          <a:xfrm>
            <a:off x="392409" y="2500482"/>
            <a:ext cx="6181681" cy="6418618"/>
            <a:chOff x="392409" y="2500482"/>
            <a:chExt cx="6181681" cy="6418618"/>
          </a:xfrm>
        </p:grpSpPr>
        <p:grpSp>
          <p:nvGrpSpPr>
            <p:cNvPr id="3149" name="Google Shape;3149;p58"/>
            <p:cNvGrpSpPr/>
            <p:nvPr/>
          </p:nvGrpSpPr>
          <p:grpSpPr>
            <a:xfrm>
              <a:off x="395206" y="2500482"/>
              <a:ext cx="6178884" cy="6418618"/>
              <a:chOff x="395204" y="2495394"/>
              <a:chExt cx="6178884" cy="6418618"/>
            </a:xfrm>
          </p:grpSpPr>
          <p:pic>
            <p:nvPicPr>
              <p:cNvPr id="3150" name="Google Shape;3150;p5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95204" y="2495394"/>
                <a:ext cx="6178882" cy="6480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51" name="Google Shape;3151;p5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395205" y="3216339"/>
                <a:ext cx="6178883" cy="50268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52" name="Google Shape;3152;p5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95204" y="8455545"/>
                <a:ext cx="6178883" cy="4584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53" name="Google Shape;3153;p58"/>
            <p:cNvSpPr/>
            <p:nvPr/>
          </p:nvSpPr>
          <p:spPr>
            <a:xfrm>
              <a:off x="516027" y="4247724"/>
              <a:ext cx="5737136" cy="31475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58"/>
            <p:cNvSpPr/>
            <p:nvPr/>
          </p:nvSpPr>
          <p:spPr>
            <a:xfrm>
              <a:off x="516027" y="4562475"/>
              <a:ext cx="5737136" cy="31475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58"/>
            <p:cNvSpPr/>
            <p:nvPr/>
          </p:nvSpPr>
          <p:spPr>
            <a:xfrm>
              <a:off x="516027" y="4871399"/>
              <a:ext cx="1879511" cy="31475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58"/>
            <p:cNvSpPr/>
            <p:nvPr/>
          </p:nvSpPr>
          <p:spPr>
            <a:xfrm>
              <a:off x="2398838" y="4871398"/>
              <a:ext cx="1981200" cy="31475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58"/>
            <p:cNvSpPr/>
            <p:nvPr/>
          </p:nvSpPr>
          <p:spPr>
            <a:xfrm>
              <a:off x="4380038" y="4871398"/>
              <a:ext cx="1873125" cy="31475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58"/>
            <p:cNvSpPr/>
            <p:nvPr/>
          </p:nvSpPr>
          <p:spPr>
            <a:xfrm>
              <a:off x="516026" y="5186149"/>
              <a:ext cx="5182800" cy="31475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9" name="Google Shape;3159;p58"/>
            <p:cNvSpPr/>
            <p:nvPr/>
          </p:nvSpPr>
          <p:spPr>
            <a:xfrm>
              <a:off x="5698825" y="5186148"/>
              <a:ext cx="554337" cy="31475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/>
            </a:p>
          </p:txBody>
        </p:sp>
        <p:sp>
          <p:nvSpPr>
            <p:cNvPr id="3160" name="Google Shape;3160;p58"/>
            <p:cNvSpPr/>
            <p:nvPr/>
          </p:nvSpPr>
          <p:spPr>
            <a:xfrm>
              <a:off x="1389654" y="5502520"/>
              <a:ext cx="1170939" cy="31475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1" name="Google Shape;3161;p58"/>
            <p:cNvSpPr/>
            <p:nvPr/>
          </p:nvSpPr>
          <p:spPr>
            <a:xfrm>
              <a:off x="2560593" y="5502520"/>
              <a:ext cx="1100138" cy="31475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2" name="Google Shape;3162;p58"/>
            <p:cNvSpPr/>
            <p:nvPr/>
          </p:nvSpPr>
          <p:spPr>
            <a:xfrm>
              <a:off x="3660730" y="5504413"/>
              <a:ext cx="2038093" cy="31475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3" name="Google Shape;3163;p58"/>
            <p:cNvSpPr/>
            <p:nvPr/>
          </p:nvSpPr>
          <p:spPr>
            <a:xfrm>
              <a:off x="5698823" y="5502519"/>
              <a:ext cx="554337" cy="31475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4" name="Google Shape;3164;p58"/>
            <p:cNvSpPr/>
            <p:nvPr/>
          </p:nvSpPr>
          <p:spPr>
            <a:xfrm>
              <a:off x="441916" y="6138863"/>
              <a:ext cx="2882309" cy="38357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5" name="Google Shape;3165;p58"/>
            <p:cNvSpPr/>
            <p:nvPr/>
          </p:nvSpPr>
          <p:spPr>
            <a:xfrm>
              <a:off x="441916" y="6520243"/>
              <a:ext cx="6082709" cy="99022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6" name="Google Shape;3166;p58"/>
            <p:cNvSpPr/>
            <p:nvPr/>
          </p:nvSpPr>
          <p:spPr>
            <a:xfrm>
              <a:off x="392409" y="8247923"/>
              <a:ext cx="2988968" cy="62406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7" name="Google Shape;3167;p58"/>
            <p:cNvSpPr/>
            <p:nvPr/>
          </p:nvSpPr>
          <p:spPr>
            <a:xfrm>
              <a:off x="4643438" y="8629694"/>
              <a:ext cx="1930650" cy="24229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p59"/>
          <p:cNvSpPr txBox="1"/>
          <p:nvPr/>
        </p:nvSpPr>
        <p:spPr>
          <a:xfrm>
            <a:off x="162988" y="313075"/>
            <a:ext cx="5087619" cy="799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600"/>
              <a:buFont typeface="Calibri"/>
              <a:buNone/>
            </a:pPr>
            <a:r>
              <a:rPr b="1" lang="pt-BR" sz="2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Introdução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600"/>
              <a:buFont typeface="Calibri"/>
              <a:buNone/>
            </a:pPr>
            <a:r>
              <a:rPr lang="pt-BR" sz="2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Clinipam</a:t>
            </a:r>
            <a:endParaRPr/>
          </a:p>
        </p:txBody>
      </p:sp>
      <p:grpSp>
        <p:nvGrpSpPr>
          <p:cNvPr id="3173" name="Google Shape;3173;p59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3174" name="Google Shape;3174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5" name="Google Shape;3175;p59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3176" name="Google Shape;3176;p59"/>
          <p:cNvGrpSpPr/>
          <p:nvPr/>
        </p:nvGrpSpPr>
        <p:grpSpPr>
          <a:xfrm>
            <a:off x="162988" y="1662852"/>
            <a:ext cx="6541989" cy="2783162"/>
            <a:chOff x="162988" y="1318600"/>
            <a:chExt cx="6541989" cy="2783162"/>
          </a:xfrm>
        </p:grpSpPr>
        <p:pic>
          <p:nvPicPr>
            <p:cNvPr descr="Estetoscópio" id="3177" name="Google Shape;3177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8" name="Google Shape;3178;p59"/>
            <p:cNvSpPr txBox="1"/>
            <p:nvPr/>
          </p:nvSpPr>
          <p:spPr>
            <a:xfrm>
              <a:off x="569214" y="1331773"/>
              <a:ext cx="6135763" cy="2769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Neste manual constam os procedimentos, documentações, formulários e orientações para envio e preenchimento de cada operadora, </a:t>
              </a: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TODAS as documentações listadas</a:t>
              </a: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e </a:t>
              </a: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informações circuladas em amarelo </a:t>
              </a: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imprescindíveis para a realização dos processos de inclusão, exclusão e plano de continuidade.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Sem as mesmas corretas e completas, os processos poderão atrasar e até mesmo perder o prazo, podendo acarretar em custos, carências e negativa da operadora.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9" name="Google Shape;3179;p59"/>
          <p:cNvGrpSpPr/>
          <p:nvPr/>
        </p:nvGrpSpPr>
        <p:grpSpPr>
          <a:xfrm>
            <a:off x="162988" y="4420712"/>
            <a:ext cx="6541989" cy="3844991"/>
            <a:chOff x="162988" y="4420712"/>
            <a:chExt cx="6541989" cy="3844991"/>
          </a:xfrm>
        </p:grpSpPr>
        <p:pic>
          <p:nvPicPr>
            <p:cNvPr descr="Estetoscópio" id="3180" name="Google Shape;3180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442071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1" name="Google Shape;3181;p59"/>
            <p:cNvSpPr txBox="1"/>
            <p:nvPr/>
          </p:nvSpPr>
          <p:spPr>
            <a:xfrm>
              <a:off x="569214" y="4433885"/>
              <a:ext cx="6135763" cy="38318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Operadoras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Ameplan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Bradesco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Cemeru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800">
                  <a:solidFill>
                    <a:srgbClr val="31384D"/>
                  </a:solidFill>
                  <a:highlight>
                    <a:srgbClr val="F5E266"/>
                  </a:highlight>
                  <a:latin typeface="Calibri"/>
                  <a:ea typeface="Calibri"/>
                  <a:cs typeface="Calibri"/>
                  <a:sym typeface="Calibri"/>
                </a:rPr>
                <a:t>Clinipam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GNDI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H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Mediplan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Francisco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São Francisco Vidas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Lucas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Saúde Beneficência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Única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Unimed Costa do Sol</a:t>
              </a:r>
              <a:endParaRPr/>
            </a:p>
          </p:txBody>
        </p:sp>
        <p:pic>
          <p:nvPicPr>
            <p:cNvPr descr="Marca de seleção" id="3182" name="Google Shape;3182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2" y="496479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183" name="Google Shape;3183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210773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184" name="Google Shape;3184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46343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185" name="Google Shape;3185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7065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186" name="Google Shape;3186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95030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187" name="Google Shape;3187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19646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188" name="Google Shape;3188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43449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189" name="Google Shape;3189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6831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190" name="Google Shape;3190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92123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191" name="Google Shape;3191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16394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192" name="Google Shape;3192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41130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193" name="Google Shape;3193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65137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194" name="Google Shape;3194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3" y="789690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1" name="Google Shape;1951;p6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1952" name="Google Shape;1952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3" name="Google Shape;1953;p6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1954" name="Google Shape;1954;p6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Ameplan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5" name="Google Shape;1955;p6"/>
          <p:cNvGrpSpPr/>
          <p:nvPr/>
        </p:nvGrpSpPr>
        <p:grpSpPr>
          <a:xfrm>
            <a:off x="180865" y="864455"/>
            <a:ext cx="5517960" cy="721059"/>
            <a:chOff x="207724" y="1073086"/>
            <a:chExt cx="5517960" cy="721059"/>
          </a:xfrm>
        </p:grpSpPr>
        <p:pic>
          <p:nvPicPr>
            <p:cNvPr descr="Estetoscópio" id="1956" name="Google Shape;1956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7" name="Google Shape;1957;p6"/>
            <p:cNvSpPr txBox="1"/>
            <p:nvPr/>
          </p:nvSpPr>
          <p:spPr>
            <a:xfrm>
              <a:off x="568229" y="1086259"/>
              <a:ext cx="5157455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Carta de orientação ao beneficiário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Data”, nome, CPF e assinar no campo “Beneficiário”</a:t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1958" name="Google Shape;1958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9995" y="1525717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9" name="Google Shape;1959;p6"/>
          <p:cNvGrpSpPr/>
          <p:nvPr/>
        </p:nvGrpSpPr>
        <p:grpSpPr>
          <a:xfrm>
            <a:off x="847853" y="1662852"/>
            <a:ext cx="5162294" cy="7180733"/>
            <a:chOff x="814332" y="1486670"/>
            <a:chExt cx="5229335" cy="7356521"/>
          </a:xfrm>
        </p:grpSpPr>
        <p:pic>
          <p:nvPicPr>
            <p:cNvPr id="1960" name="Google Shape;1960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14332" y="1486670"/>
              <a:ext cx="5229335" cy="73565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1" name="Google Shape;1961;p6"/>
            <p:cNvSpPr/>
            <p:nvPr/>
          </p:nvSpPr>
          <p:spPr>
            <a:xfrm>
              <a:off x="881373" y="7581900"/>
              <a:ext cx="2169802" cy="123190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p60"/>
          <p:cNvSpPr txBox="1"/>
          <p:nvPr/>
        </p:nvSpPr>
        <p:spPr>
          <a:xfrm>
            <a:off x="162988" y="313076"/>
            <a:ext cx="5087619" cy="804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Inclusões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- Clinipam</a:t>
            </a:r>
            <a:endParaRPr/>
          </a:p>
        </p:txBody>
      </p:sp>
      <p:grpSp>
        <p:nvGrpSpPr>
          <p:cNvPr id="3200" name="Google Shape;3200;p60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3201" name="Google Shape;3201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2" name="Google Shape;3202;p60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3203" name="Google Shape;3203;p60"/>
          <p:cNvGrpSpPr/>
          <p:nvPr/>
        </p:nvGrpSpPr>
        <p:grpSpPr>
          <a:xfrm>
            <a:off x="162988" y="1242400"/>
            <a:ext cx="6541989" cy="7953808"/>
            <a:chOff x="162988" y="1318600"/>
            <a:chExt cx="6541989" cy="7953808"/>
          </a:xfrm>
        </p:grpSpPr>
        <p:pic>
          <p:nvPicPr>
            <p:cNvPr descr="Estetoscópio" id="3204" name="Google Shape;3204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5" name="Google Shape;3205;p60"/>
            <p:cNvSpPr txBox="1"/>
            <p:nvPr/>
          </p:nvSpPr>
          <p:spPr>
            <a:xfrm>
              <a:off x="569214" y="1331773"/>
              <a:ext cx="6135763" cy="79406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Inclusões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Ficha de adesão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Carta de orientação ao beneficiário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Declaração de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 (cópias)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Titular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 e registro)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Dependentes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Cônjuge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casamento, união estável ou comprovação de filhos em comum)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Filhos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nascimento ou declaração de guarda)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(para maiores de 18 anos) e CPF (para todos)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Respeitando a convenção coletiva, os beneficiários serão isentos de carências quando solicitada a inclusão em até no máximo 90 ou 180 dias da data de admissão (dependendo do cargo) e até 30 dias da data de vínculo, no caso de novos dependentes. Para inclusões após o prazo determinado, serão aplicadas carências conforme ANS.</a:t>
              </a:r>
              <a:endParaRPr/>
            </a:p>
          </p:txBody>
        </p:sp>
        <p:pic>
          <p:nvPicPr>
            <p:cNvPr descr="Marca de seleção" id="3206" name="Google Shape;3206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54" y="204518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207" name="Google Shape;3207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8" y="246957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208" name="Google Shape;3208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38527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209" name="Google Shape;3209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406834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210" name="Google Shape;3210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5" y="607992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211" name="Google Shape;3211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4" y="651386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212" name="Google Shape;3212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731927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213" name="Google Shape;3213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9" y="753476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214" name="Google Shape;3214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3" y="815007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215" name="Google Shape;3215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4" y="427333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216" name="Google Shape;3216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49053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217" name="Google Shape;3217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70699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218" name="Google Shape;3218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7" y="225017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3" name="Google Shape;3223;p61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3224" name="Google Shape;3224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5" name="Google Shape;3225;p61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3226" name="Google Shape;3226;p61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3227" name="Google Shape;3227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8" name="Google Shape;3228;p61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229" name="Google Shape;3229;p61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Clinipam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0" name="Google Shape;3230;p61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3231" name="Google Shape;3231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2" name="Google Shape;3232;p61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adesão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3233" name="Google Shape;3233;p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34" name="Google Shape;3234;p61"/>
          <p:cNvGrpSpPr/>
          <p:nvPr/>
        </p:nvGrpSpPr>
        <p:grpSpPr>
          <a:xfrm>
            <a:off x="84665" y="2344211"/>
            <a:ext cx="6688666" cy="2218706"/>
            <a:chOff x="84667" y="2076089"/>
            <a:chExt cx="6688666" cy="2218706"/>
          </a:xfrm>
        </p:grpSpPr>
        <p:pic>
          <p:nvPicPr>
            <p:cNvPr id="3235" name="Google Shape;3235;p6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667" y="2076089"/>
              <a:ext cx="6688666" cy="22187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6" name="Google Shape;3236;p61"/>
            <p:cNvSpPr/>
            <p:nvPr/>
          </p:nvSpPr>
          <p:spPr>
            <a:xfrm>
              <a:off x="162987" y="3450167"/>
              <a:ext cx="6532023" cy="84462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7" name="Google Shape;3237;p61"/>
            <p:cNvSpPr/>
            <p:nvPr/>
          </p:nvSpPr>
          <p:spPr>
            <a:xfrm>
              <a:off x="485774" y="3024187"/>
              <a:ext cx="5853113" cy="21431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8" name="Google Shape;3238;p61"/>
          <p:cNvGrpSpPr/>
          <p:nvPr/>
        </p:nvGrpSpPr>
        <p:grpSpPr>
          <a:xfrm>
            <a:off x="609548" y="4781489"/>
            <a:ext cx="6067586" cy="677108"/>
            <a:chOff x="554127" y="318888"/>
            <a:chExt cx="6067586" cy="677108"/>
          </a:xfrm>
        </p:grpSpPr>
        <p:sp>
          <p:nvSpPr>
            <p:cNvPr id="3239" name="Google Shape;3239;p61"/>
            <p:cNvSpPr txBox="1"/>
            <p:nvPr/>
          </p:nvSpPr>
          <p:spPr>
            <a:xfrm>
              <a:off x="554127" y="318888"/>
              <a:ext cx="6067586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“Dependente”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 para todos os dependentes que deverão ser incluídos.</a:t>
              </a:r>
              <a:endParaRPr/>
            </a:p>
          </p:txBody>
        </p:sp>
        <p:pic>
          <p:nvPicPr>
            <p:cNvPr descr="Marca de seleção" id="3240" name="Google Shape;3240;p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1" name="Google Shape;3241;p61"/>
          <p:cNvGrpSpPr/>
          <p:nvPr/>
        </p:nvGrpSpPr>
        <p:grpSpPr>
          <a:xfrm>
            <a:off x="162987" y="5650245"/>
            <a:ext cx="6532023" cy="1088671"/>
            <a:chOff x="162987" y="5356225"/>
            <a:chExt cx="6532023" cy="1088671"/>
          </a:xfrm>
        </p:grpSpPr>
        <p:pic>
          <p:nvPicPr>
            <p:cNvPr id="3242" name="Google Shape;3242;p6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87" y="5356225"/>
              <a:ext cx="6532023" cy="1088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3" name="Google Shape;3243;p61"/>
            <p:cNvSpPr/>
            <p:nvPr/>
          </p:nvSpPr>
          <p:spPr>
            <a:xfrm>
              <a:off x="162987" y="5356225"/>
              <a:ext cx="6532023" cy="60642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4" name="Google Shape;3244;p61"/>
          <p:cNvGrpSpPr/>
          <p:nvPr/>
        </p:nvGrpSpPr>
        <p:grpSpPr>
          <a:xfrm>
            <a:off x="609548" y="6997233"/>
            <a:ext cx="6067586" cy="307777"/>
            <a:chOff x="554127" y="318888"/>
            <a:chExt cx="6067586" cy="307777"/>
          </a:xfrm>
        </p:grpSpPr>
        <p:sp>
          <p:nvSpPr>
            <p:cNvPr id="3245" name="Google Shape;3245;p61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3246" name="Google Shape;3246;p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7" name="Google Shape;3247;p61"/>
          <p:cNvGrpSpPr/>
          <p:nvPr/>
        </p:nvGrpSpPr>
        <p:grpSpPr>
          <a:xfrm>
            <a:off x="162987" y="7666847"/>
            <a:ext cx="6532023" cy="1094778"/>
            <a:chOff x="162987" y="7069947"/>
            <a:chExt cx="6532023" cy="1094778"/>
          </a:xfrm>
        </p:grpSpPr>
        <p:pic>
          <p:nvPicPr>
            <p:cNvPr id="3248" name="Google Shape;3248;p6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987" y="7069947"/>
              <a:ext cx="6532023" cy="1094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9" name="Google Shape;3249;p61"/>
            <p:cNvSpPr/>
            <p:nvPr/>
          </p:nvSpPr>
          <p:spPr>
            <a:xfrm>
              <a:off x="180866" y="7617337"/>
              <a:ext cx="34814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0" name="Google Shape;3250;p61"/>
            <p:cNvSpPr/>
            <p:nvPr/>
          </p:nvSpPr>
          <p:spPr>
            <a:xfrm>
              <a:off x="4510088" y="7617337"/>
              <a:ext cx="2184922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4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5" name="Google Shape;3255;p62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256" name="Google Shape;3256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7" name="Google Shape;3257;p62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258" name="Google Shape;3258;p62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Clinipam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59" name="Google Shape;3259;p62"/>
          <p:cNvGrpSpPr/>
          <p:nvPr/>
        </p:nvGrpSpPr>
        <p:grpSpPr>
          <a:xfrm>
            <a:off x="180865" y="805487"/>
            <a:ext cx="6026504" cy="1161147"/>
            <a:chOff x="180865" y="265737"/>
            <a:chExt cx="6026504" cy="1161147"/>
          </a:xfrm>
        </p:grpSpPr>
        <p:sp>
          <p:nvSpPr>
            <p:cNvPr id="3260" name="Google Shape;3260;p62"/>
            <p:cNvSpPr txBox="1"/>
            <p:nvPr/>
          </p:nvSpPr>
          <p:spPr>
            <a:xfrm>
              <a:off x="554127" y="318888"/>
              <a:ext cx="5653242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Carta de orientação ao beneficiário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 e rubricar.</a:t>
              </a:r>
              <a:endParaRPr/>
            </a:p>
          </p:txBody>
        </p:sp>
        <p:pic>
          <p:nvPicPr>
            <p:cNvPr descr="Estetoscópio" id="3261" name="Google Shape;3261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262" name="Google Shape;3262;p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9548" y="78925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63" name="Google Shape;3263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9213" y="2019785"/>
            <a:ext cx="4919573" cy="6854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4" name="Google Shape;3264;p62"/>
          <p:cNvGrpSpPr/>
          <p:nvPr/>
        </p:nvGrpSpPr>
        <p:grpSpPr>
          <a:xfrm>
            <a:off x="5804823" y="7926964"/>
            <a:ext cx="941808" cy="1012753"/>
            <a:chOff x="5804823" y="7926964"/>
            <a:chExt cx="941808" cy="1012753"/>
          </a:xfrm>
        </p:grpSpPr>
        <p:sp>
          <p:nvSpPr>
            <p:cNvPr id="3265" name="Google Shape;3265;p62"/>
            <p:cNvSpPr/>
            <p:nvPr/>
          </p:nvSpPr>
          <p:spPr>
            <a:xfrm>
              <a:off x="5888786" y="7926964"/>
              <a:ext cx="734752" cy="64342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6" name="Google Shape;3266;p62"/>
            <p:cNvSpPr txBox="1"/>
            <p:nvPr/>
          </p:nvSpPr>
          <p:spPr>
            <a:xfrm>
              <a:off x="5804823" y="8570385"/>
              <a:ext cx="9418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Rubrica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1" name="Google Shape;3271;p63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272" name="Google Shape;3272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3" name="Google Shape;3273;p63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274" name="Google Shape;3274;p63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Clinipam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5" name="Google Shape;3275;p63"/>
          <p:cNvGrpSpPr/>
          <p:nvPr/>
        </p:nvGrpSpPr>
        <p:grpSpPr>
          <a:xfrm>
            <a:off x="180865" y="805487"/>
            <a:ext cx="6026504" cy="1161147"/>
            <a:chOff x="180865" y="265737"/>
            <a:chExt cx="6026504" cy="1161147"/>
          </a:xfrm>
        </p:grpSpPr>
        <p:sp>
          <p:nvSpPr>
            <p:cNvPr id="3276" name="Google Shape;3276;p63"/>
            <p:cNvSpPr txBox="1"/>
            <p:nvPr/>
          </p:nvSpPr>
          <p:spPr>
            <a:xfrm>
              <a:off x="554127" y="318888"/>
              <a:ext cx="5653242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Carta de orientação ao beneficiário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Data”, nome e assinar no campo “Beneficiário”</a:t>
              </a:r>
              <a:endParaRPr/>
            </a:p>
          </p:txBody>
        </p:sp>
        <p:pic>
          <p:nvPicPr>
            <p:cNvPr descr="Estetoscópio" id="3277" name="Google Shape;3277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278" name="Google Shape;3278;p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9548" y="78925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79" name="Google Shape;3279;p63"/>
          <p:cNvGrpSpPr/>
          <p:nvPr/>
        </p:nvGrpSpPr>
        <p:grpSpPr>
          <a:xfrm>
            <a:off x="171927" y="2103518"/>
            <a:ext cx="6514146" cy="3870884"/>
            <a:chOff x="171927" y="2103518"/>
            <a:chExt cx="6514146" cy="3870884"/>
          </a:xfrm>
        </p:grpSpPr>
        <p:pic>
          <p:nvPicPr>
            <p:cNvPr id="3280" name="Google Shape;3280;p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1927" y="2103518"/>
              <a:ext cx="6514146" cy="38708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1" name="Google Shape;3281;p63"/>
            <p:cNvSpPr/>
            <p:nvPr/>
          </p:nvSpPr>
          <p:spPr>
            <a:xfrm>
              <a:off x="242171" y="4720702"/>
              <a:ext cx="2840997" cy="106463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5" name="Shape 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6" name="Google Shape;3286;p64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287" name="Google Shape;3287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8" name="Google Shape;3288;p64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289" name="Google Shape;3289;p64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Clinipam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0" name="Google Shape;3290;p64"/>
          <p:cNvGrpSpPr/>
          <p:nvPr/>
        </p:nvGrpSpPr>
        <p:grpSpPr>
          <a:xfrm>
            <a:off x="180865" y="864455"/>
            <a:ext cx="6121344" cy="1705944"/>
            <a:chOff x="180865" y="864455"/>
            <a:chExt cx="6121344" cy="1705944"/>
          </a:xfrm>
        </p:grpSpPr>
        <p:pic>
          <p:nvPicPr>
            <p:cNvPr descr="Estetoscópio" id="3291" name="Google Shape;3291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2" name="Google Shape;3292;p64"/>
            <p:cNvSpPr txBox="1"/>
            <p:nvPr/>
          </p:nvSpPr>
          <p:spPr>
            <a:xfrm>
              <a:off x="541371" y="877628"/>
              <a:ext cx="5760838" cy="16927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TODAS perguntas em todos os campos.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TITULAR –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 refere ao titular do plano (funcionário da empresa).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DEPENDENTES – </a:t>
              </a:r>
              <a:r>
                <a:rPr i="0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Cônjuge ou companheiro(a) e filhos(as) solteiros até 24 anos.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Exemplo: Funcionário + Cônjuge + Filho</a:t>
              </a:r>
              <a:b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perguntas para: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T1</a:t>
              </a:r>
              <a: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+ D1 +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pic>
          <p:nvPicPr>
            <p:cNvPr descr="Marca de seleção" id="3293" name="Google Shape;3293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69832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294" name="Google Shape;3294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295" name="Google Shape;3295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51553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6" name="Google Shape;3296;p64"/>
          <p:cNvGrpSpPr/>
          <p:nvPr/>
        </p:nvGrpSpPr>
        <p:grpSpPr>
          <a:xfrm>
            <a:off x="162988" y="2753184"/>
            <a:ext cx="6532023" cy="5097871"/>
            <a:chOff x="162988" y="2753184"/>
            <a:chExt cx="6532023" cy="5097871"/>
          </a:xfrm>
        </p:grpSpPr>
        <p:pic>
          <p:nvPicPr>
            <p:cNvPr id="3297" name="Google Shape;3297;p6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8" y="2753184"/>
              <a:ext cx="6532023" cy="50978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8" name="Google Shape;3298;p64"/>
            <p:cNvSpPr/>
            <p:nvPr/>
          </p:nvSpPr>
          <p:spPr>
            <a:xfrm>
              <a:off x="180865" y="3317630"/>
              <a:ext cx="6514146" cy="55684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9" name="Google Shape;3299;p64"/>
            <p:cNvSpPr/>
            <p:nvPr/>
          </p:nvSpPr>
          <p:spPr>
            <a:xfrm>
              <a:off x="5698826" y="4068984"/>
              <a:ext cx="996185" cy="378207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3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4" name="Google Shape;3304;p65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305" name="Google Shape;3305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6" name="Google Shape;3306;p65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307" name="Google Shape;3307;p65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Clinipam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8" name="Google Shape;3308;p65"/>
          <p:cNvGrpSpPr/>
          <p:nvPr/>
        </p:nvGrpSpPr>
        <p:grpSpPr>
          <a:xfrm>
            <a:off x="180865" y="902552"/>
            <a:ext cx="6496269" cy="822592"/>
            <a:chOff x="180865" y="902552"/>
            <a:chExt cx="6496269" cy="822592"/>
          </a:xfrm>
        </p:grpSpPr>
        <p:sp>
          <p:nvSpPr>
            <p:cNvPr id="3309" name="Google Shape;3309;p65"/>
            <p:cNvSpPr txBox="1"/>
            <p:nvPr/>
          </p:nvSpPr>
          <p:spPr>
            <a:xfrm>
              <a:off x="554127" y="955703"/>
              <a:ext cx="6123007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da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Continuar respondendo TODAS as perguntas.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3310" name="Google Shape;3310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90255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311" name="Google Shape;3311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459897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12" name="Google Shape;3312;p65"/>
          <p:cNvGrpSpPr/>
          <p:nvPr/>
        </p:nvGrpSpPr>
        <p:grpSpPr>
          <a:xfrm>
            <a:off x="554127" y="3848376"/>
            <a:ext cx="5023777" cy="677108"/>
            <a:chOff x="565983" y="599464"/>
            <a:chExt cx="5023777" cy="677108"/>
          </a:xfrm>
        </p:grpSpPr>
        <p:sp>
          <p:nvSpPr>
            <p:cNvPr id="3313" name="Google Shape;3313;p65"/>
            <p:cNvSpPr txBox="1"/>
            <p:nvPr/>
          </p:nvSpPr>
          <p:spPr>
            <a:xfrm>
              <a:off x="565983" y="599464"/>
              <a:ext cx="5023777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Item se refere ao número da pergunta no formulário acima.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cônjuge responda “sim” para a pergunta abaixo:</a:t>
              </a:r>
              <a:endParaRPr/>
            </a:p>
          </p:txBody>
        </p:sp>
        <p:pic>
          <p:nvPicPr>
            <p:cNvPr descr="Marca de seleção" id="3314" name="Google Shape;3314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1899" y="638008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15" name="Google Shape;3315;p65"/>
          <p:cNvGrpSpPr/>
          <p:nvPr/>
        </p:nvGrpSpPr>
        <p:grpSpPr>
          <a:xfrm>
            <a:off x="162988" y="1969957"/>
            <a:ext cx="6532023" cy="1690357"/>
            <a:chOff x="162988" y="1969957"/>
            <a:chExt cx="6532023" cy="1690357"/>
          </a:xfrm>
        </p:grpSpPr>
        <p:pic>
          <p:nvPicPr>
            <p:cNvPr id="3316" name="Google Shape;3316;p6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8" y="1969957"/>
              <a:ext cx="6532023" cy="16903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7" name="Google Shape;3317;p65"/>
            <p:cNvSpPr/>
            <p:nvPr/>
          </p:nvSpPr>
          <p:spPr>
            <a:xfrm>
              <a:off x="5695604" y="1969957"/>
              <a:ext cx="996185" cy="169035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18" name="Google Shape;3318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988" y="4717256"/>
            <a:ext cx="6528801" cy="2388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9" name="Google Shape;3319;p65"/>
          <p:cNvGrpSpPr/>
          <p:nvPr/>
        </p:nvGrpSpPr>
        <p:grpSpPr>
          <a:xfrm>
            <a:off x="154095" y="5056277"/>
            <a:ext cx="6549809" cy="444596"/>
            <a:chOff x="141980" y="5417076"/>
            <a:chExt cx="6549809" cy="444596"/>
          </a:xfrm>
        </p:grpSpPr>
        <p:pic>
          <p:nvPicPr>
            <p:cNvPr id="3320" name="Google Shape;3320;p6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988" y="5417076"/>
              <a:ext cx="6528801" cy="4445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21" name="Google Shape;3321;p65"/>
            <p:cNvGrpSpPr/>
            <p:nvPr/>
          </p:nvGrpSpPr>
          <p:grpSpPr>
            <a:xfrm>
              <a:off x="141980" y="5641911"/>
              <a:ext cx="5937691" cy="219761"/>
              <a:chOff x="193281" y="3303356"/>
              <a:chExt cx="5937691" cy="219761"/>
            </a:xfrm>
          </p:grpSpPr>
          <p:sp>
            <p:nvSpPr>
              <p:cNvPr id="3322" name="Google Shape;3322;p65"/>
              <p:cNvSpPr txBox="1"/>
              <p:nvPr/>
            </p:nvSpPr>
            <p:spPr>
              <a:xfrm>
                <a:off x="193281" y="3306075"/>
                <a:ext cx="286144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800">
                    <a:solidFill>
                      <a:srgbClr val="31384D"/>
                    </a:solidFill>
                    <a:highlight>
                      <a:srgbClr val="F5E266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17</a:t>
                </a:r>
                <a:endParaRPr/>
              </a:p>
            </p:txBody>
          </p:sp>
          <p:sp>
            <p:nvSpPr>
              <p:cNvPr id="3323" name="Google Shape;3323;p65"/>
              <p:cNvSpPr txBox="1"/>
              <p:nvPr/>
            </p:nvSpPr>
            <p:spPr>
              <a:xfrm>
                <a:off x="1330880" y="3307673"/>
                <a:ext cx="4800092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800">
                    <a:solidFill>
                      <a:srgbClr val="31384D"/>
                    </a:solidFill>
                    <a:highlight>
                      <a:srgbClr val="F5E266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 Miopia 3,25 esquerdo e direito. Uso de lentes de contato trocados diariamente. Miopia desde os 14 anos</a:t>
                </a:r>
                <a:endParaRPr/>
              </a:p>
            </p:txBody>
          </p:sp>
          <p:sp>
            <p:nvSpPr>
              <p:cNvPr id="3324" name="Google Shape;3324;p65"/>
              <p:cNvSpPr txBox="1"/>
              <p:nvPr/>
            </p:nvSpPr>
            <p:spPr>
              <a:xfrm>
                <a:off x="546731" y="3303356"/>
                <a:ext cx="71684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800">
                    <a:solidFill>
                      <a:srgbClr val="31384D"/>
                    </a:solidFill>
                    <a:highlight>
                      <a:srgbClr val="F5E266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D1 - Cônjuge</a:t>
                </a:r>
                <a:endParaRPr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25" name="Google Shape;3325;p65"/>
          <p:cNvGrpSpPr/>
          <p:nvPr/>
        </p:nvGrpSpPr>
        <p:grpSpPr>
          <a:xfrm>
            <a:off x="554127" y="5649698"/>
            <a:ext cx="5351373" cy="492443"/>
            <a:chOff x="576890" y="2305177"/>
            <a:chExt cx="5351373" cy="492443"/>
          </a:xfrm>
        </p:grpSpPr>
        <p:sp>
          <p:nvSpPr>
            <p:cNvPr id="3326" name="Google Shape;3326;p65"/>
            <p:cNvSpPr txBox="1"/>
            <p:nvPr/>
          </p:nvSpPr>
          <p:spPr>
            <a:xfrm>
              <a:off x="830837" y="2305177"/>
              <a:ext cx="509742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Anexar um relatório médico com as informações da patologia.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marcar alternativas, preencher “Local e Data” e assinar.</a:t>
              </a:r>
              <a:endParaRPr/>
            </a:p>
          </p:txBody>
        </p:sp>
        <p:pic>
          <p:nvPicPr>
            <p:cNvPr descr="Marca de seleção" id="3327" name="Google Shape;3327;p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2326031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28" name="Google Shape;3328;p65"/>
          <p:cNvGrpSpPr/>
          <p:nvPr/>
        </p:nvGrpSpPr>
        <p:grpSpPr>
          <a:xfrm>
            <a:off x="154095" y="6299600"/>
            <a:ext cx="6523039" cy="2500414"/>
            <a:chOff x="154095" y="6299600"/>
            <a:chExt cx="6523039" cy="2500414"/>
          </a:xfrm>
        </p:grpSpPr>
        <p:pic>
          <p:nvPicPr>
            <p:cNvPr id="3329" name="Google Shape;3329;p6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80865" y="6299600"/>
              <a:ext cx="6496269" cy="25004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0" name="Google Shape;3330;p65"/>
            <p:cNvSpPr txBox="1"/>
            <p:nvPr/>
          </p:nvSpPr>
          <p:spPr>
            <a:xfrm>
              <a:off x="154095" y="6515703"/>
              <a:ext cx="2861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17</a:t>
              </a:r>
              <a:endParaRPr/>
            </a:p>
          </p:txBody>
        </p:sp>
        <p:sp>
          <p:nvSpPr>
            <p:cNvPr id="3331" name="Google Shape;3331;p65"/>
            <p:cNvSpPr txBox="1"/>
            <p:nvPr/>
          </p:nvSpPr>
          <p:spPr>
            <a:xfrm>
              <a:off x="1291694" y="6517301"/>
              <a:ext cx="4800092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Miopia 3,25 esquerdo e direito. Uso de lentes de contato trocados diariamente. Miopia desde os 14 anos</a:t>
              </a:r>
              <a:endParaRPr/>
            </a:p>
          </p:txBody>
        </p:sp>
        <p:sp>
          <p:nvSpPr>
            <p:cNvPr id="3332" name="Google Shape;3332;p65"/>
            <p:cNvSpPr txBox="1"/>
            <p:nvPr/>
          </p:nvSpPr>
          <p:spPr>
            <a:xfrm>
              <a:off x="507545" y="6512984"/>
              <a:ext cx="716843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D1 - Cônjuge</a:t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3" name="Google Shape;3333;p65"/>
            <p:cNvSpPr/>
            <p:nvPr/>
          </p:nvSpPr>
          <p:spPr>
            <a:xfrm>
              <a:off x="297167" y="8528981"/>
              <a:ext cx="2193049" cy="21544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4" name="Google Shape;3334;p65"/>
            <p:cNvSpPr/>
            <p:nvPr/>
          </p:nvSpPr>
          <p:spPr>
            <a:xfrm>
              <a:off x="175103" y="7529874"/>
              <a:ext cx="200182" cy="29967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5" name="Google Shape;3335;p65"/>
            <p:cNvSpPr/>
            <p:nvPr/>
          </p:nvSpPr>
          <p:spPr>
            <a:xfrm>
              <a:off x="175103" y="8006059"/>
              <a:ext cx="200182" cy="48491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6" name="Google Shape;3336;p65"/>
            <p:cNvSpPr/>
            <p:nvPr/>
          </p:nvSpPr>
          <p:spPr>
            <a:xfrm>
              <a:off x="4764393" y="8386763"/>
              <a:ext cx="1745946" cy="39943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7" name="Google Shape;3337;p65"/>
            <p:cNvSpPr/>
            <p:nvPr/>
          </p:nvSpPr>
          <p:spPr>
            <a:xfrm>
              <a:off x="193886" y="6310275"/>
              <a:ext cx="6483247" cy="104308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2" name="Google Shape;3342;p66"/>
          <p:cNvGrpSpPr/>
          <p:nvPr/>
        </p:nvGrpSpPr>
        <p:grpSpPr>
          <a:xfrm>
            <a:off x="146867" y="1177086"/>
            <a:ext cx="6564266" cy="3048868"/>
            <a:chOff x="146867" y="1329486"/>
            <a:chExt cx="6564266" cy="3048868"/>
          </a:xfrm>
        </p:grpSpPr>
        <p:sp>
          <p:nvSpPr>
            <p:cNvPr id="3343" name="Google Shape;3343;p66"/>
            <p:cNvSpPr txBox="1"/>
            <p:nvPr/>
          </p:nvSpPr>
          <p:spPr>
            <a:xfrm>
              <a:off x="575551" y="1362144"/>
              <a:ext cx="6135582" cy="3016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Exclusões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1" i="0" sz="12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200"/>
                <a:buFont typeface="Calibri"/>
                <a:buNone/>
              </a:pPr>
              <a:r>
                <a:rPr b="0" i="0" lang="pt-BR" sz="12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No caso de demissão é necessário o envio da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cópia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da rescisão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 termo de ciência beneficiários com direito a continuidade - RN nº 279</a:t>
              </a:r>
              <a:endParaRPr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400"/>
                <a:buFont typeface="Calibri"/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endParaRPr/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400"/>
                <a:buFont typeface="Calibri"/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 caso de óbito enviar cópia da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certidão de óbito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400"/>
                <a:buFont typeface="Calibri"/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 caso em que o colaborador decide romper com o contrato, se faz necessário a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TOTAL plano de saúde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ou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de DEPENDENTES plano de saúde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, para cancelamento o mesmo deverá ter cumprido o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prazo de permanência mínima de 12 meses e 6 meses sem utilização ou conforme contrato vigente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pic>
          <p:nvPicPr>
            <p:cNvPr descr="Marca de seleção" id="3344" name="Google Shape;3344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5059" y="213763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345" name="Google Shape;3345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5058" y="275985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346" name="Google Shape;3346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5057" y="3196583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3347" name="Google Shape;3347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867" y="13294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8" name="Google Shape;3348;p66"/>
          <p:cNvSpPr txBox="1"/>
          <p:nvPr/>
        </p:nvSpPr>
        <p:spPr>
          <a:xfrm>
            <a:off x="162988" y="313075"/>
            <a:ext cx="5087619" cy="748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Exclusões e Planos de Continuidade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- Clinipam</a:t>
            </a:r>
            <a:endParaRPr/>
          </a:p>
        </p:txBody>
      </p:sp>
      <p:grpSp>
        <p:nvGrpSpPr>
          <p:cNvPr id="3349" name="Google Shape;3349;p66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3350" name="Google Shape;3350;p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1" name="Google Shape;3351;p66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3352" name="Google Shape;3352;p66"/>
          <p:cNvGrpSpPr/>
          <p:nvPr/>
        </p:nvGrpSpPr>
        <p:grpSpPr>
          <a:xfrm>
            <a:off x="146687" y="4518548"/>
            <a:ext cx="6564536" cy="4153781"/>
            <a:chOff x="146687" y="4582048"/>
            <a:chExt cx="6564536" cy="4153781"/>
          </a:xfrm>
        </p:grpSpPr>
        <p:sp>
          <p:nvSpPr>
            <p:cNvPr id="3353" name="Google Shape;3353;p66"/>
            <p:cNvSpPr txBox="1"/>
            <p:nvPr/>
          </p:nvSpPr>
          <p:spPr>
            <a:xfrm>
              <a:off x="575460" y="4611623"/>
              <a:ext cx="6135763" cy="4124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Planos de continuidade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opte pela continuidade no plano ele deverá enviar as documentações necessárias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30 dias da data de demissão.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Termo de ciência beneficiários com direito a continuidade - RN nº 279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Rescisão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dados, registro e baixa)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Três últimos holerites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 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não opte pela continuidade no plano deverá assinar o termo de opção e o RH reter as carteirinhas no momento da demissão.</a:t>
              </a:r>
              <a:endParaRPr/>
            </a:p>
          </p:txBody>
        </p:sp>
        <p:pic>
          <p:nvPicPr>
            <p:cNvPr descr="Marca de seleção" id="3354" name="Google Shape;3354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81" y="508670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355" name="Google Shape;3355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80" y="618474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356" name="Google Shape;3356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80" y="660456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357" name="Google Shape;3357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80" y="682047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358" name="Google Shape;3358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80" y="703900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359" name="Google Shape;3359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79" y="725306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3360" name="Google Shape;3360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687" y="4582048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361" name="Google Shape;3361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76" y="638668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362" name="Google Shape;3362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8284" y="790104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7" name="Google Shape;3367;p67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368" name="Google Shape;3368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9" name="Google Shape;3369;p67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3370" name="Google Shape;3370;p67"/>
          <p:cNvGrpSpPr/>
          <p:nvPr/>
        </p:nvGrpSpPr>
        <p:grpSpPr>
          <a:xfrm>
            <a:off x="180865" y="964237"/>
            <a:ext cx="6514146" cy="1376590"/>
            <a:chOff x="180865" y="265737"/>
            <a:chExt cx="6514146" cy="1376590"/>
          </a:xfrm>
        </p:grpSpPr>
        <p:sp>
          <p:nvSpPr>
            <p:cNvPr id="3371" name="Google Shape;3371;p67"/>
            <p:cNvSpPr txBox="1"/>
            <p:nvPr/>
          </p:nvSpPr>
          <p:spPr>
            <a:xfrm>
              <a:off x="554126" y="318888"/>
              <a:ext cx="6140885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Termo de ciência beneficiários com direito a continuidade - RN nº 279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TODOS os campos marcados, “Local e Data” e assinar no campo “Assinatura do beneficiário (titular)” – </a:t>
              </a: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Seguir orientações do termo para dar a continuidade no processo.</a:t>
              </a:r>
              <a:endParaRPr/>
            </a:p>
          </p:txBody>
        </p:sp>
        <p:pic>
          <p:nvPicPr>
            <p:cNvPr descr="Estetoscópio" id="3372" name="Google Shape;3372;p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373" name="Google Shape;3373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74" name="Google Shape;3374;p67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Clinipam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75" name="Google Shape;3375;p67"/>
          <p:cNvGrpSpPr/>
          <p:nvPr/>
        </p:nvGrpSpPr>
        <p:grpSpPr>
          <a:xfrm>
            <a:off x="1173284" y="2433913"/>
            <a:ext cx="4511431" cy="6454699"/>
            <a:chOff x="1173284" y="2433913"/>
            <a:chExt cx="4511431" cy="6454699"/>
          </a:xfrm>
        </p:grpSpPr>
        <p:pic>
          <p:nvPicPr>
            <p:cNvPr id="3376" name="Google Shape;3376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73284" y="2433913"/>
              <a:ext cx="4511431" cy="6454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7" name="Google Shape;3377;p67"/>
            <p:cNvSpPr/>
            <p:nvPr/>
          </p:nvSpPr>
          <p:spPr>
            <a:xfrm>
              <a:off x="1827757" y="3870960"/>
              <a:ext cx="2549732" cy="12192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8" name="Google Shape;3378;p67"/>
            <p:cNvSpPr/>
            <p:nvPr/>
          </p:nvSpPr>
          <p:spPr>
            <a:xfrm>
              <a:off x="1786127" y="3992881"/>
              <a:ext cx="644251" cy="9308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9" name="Google Shape;3379;p67"/>
            <p:cNvSpPr/>
            <p:nvPr/>
          </p:nvSpPr>
          <p:spPr>
            <a:xfrm>
              <a:off x="2408903" y="7753719"/>
              <a:ext cx="1922207" cy="14158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0" name="Google Shape;3380;p67"/>
            <p:cNvSpPr/>
            <p:nvPr/>
          </p:nvSpPr>
          <p:spPr>
            <a:xfrm>
              <a:off x="2372032" y="7946922"/>
              <a:ext cx="2005457" cy="31217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4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5" name="Google Shape;3385;p68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3386" name="Google Shape;3386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7" name="Google Shape;3387;p68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388" name="Google Shape;3388;p68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Clinipam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9" name="Google Shape;3389;p68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3390" name="Google Shape;3390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1" name="Google Shape;3391;p68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TOTAL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3392" name="Google Shape;3392;p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93" name="Google Shape;3393;p68"/>
          <p:cNvGrpSpPr/>
          <p:nvPr/>
        </p:nvGrpSpPr>
        <p:grpSpPr>
          <a:xfrm>
            <a:off x="628571" y="4035270"/>
            <a:ext cx="6067586" cy="677108"/>
            <a:chOff x="554127" y="318888"/>
            <a:chExt cx="6067586" cy="677108"/>
          </a:xfrm>
        </p:grpSpPr>
        <p:sp>
          <p:nvSpPr>
            <p:cNvPr id="3394" name="Google Shape;3394;p68"/>
            <p:cNvSpPr txBox="1"/>
            <p:nvPr/>
          </p:nvSpPr>
          <p:spPr>
            <a:xfrm>
              <a:off x="554127" y="318888"/>
              <a:ext cx="6067586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“Carta de cancelamento”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marcados.</a:t>
              </a:r>
              <a:endParaRPr/>
            </a:p>
          </p:txBody>
        </p:sp>
        <p:pic>
          <p:nvPicPr>
            <p:cNvPr descr="Marca de seleção" id="3395" name="Google Shape;3395;p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96" name="Google Shape;3396;p68"/>
          <p:cNvGrpSpPr/>
          <p:nvPr/>
        </p:nvGrpSpPr>
        <p:grpSpPr>
          <a:xfrm>
            <a:off x="609548" y="6513707"/>
            <a:ext cx="6067586" cy="307777"/>
            <a:chOff x="554127" y="318888"/>
            <a:chExt cx="6067586" cy="307777"/>
          </a:xfrm>
        </p:grpSpPr>
        <p:sp>
          <p:nvSpPr>
            <p:cNvPr id="3397" name="Google Shape;3397;p68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3398" name="Google Shape;3398;p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99" name="Google Shape;3399;p68"/>
          <p:cNvGrpSpPr/>
          <p:nvPr/>
        </p:nvGrpSpPr>
        <p:grpSpPr>
          <a:xfrm>
            <a:off x="84667" y="2325323"/>
            <a:ext cx="6688666" cy="1560689"/>
            <a:chOff x="84667" y="2325323"/>
            <a:chExt cx="6688666" cy="1560689"/>
          </a:xfrm>
        </p:grpSpPr>
        <p:pic>
          <p:nvPicPr>
            <p:cNvPr id="3400" name="Google Shape;3400;p6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667" y="2325323"/>
              <a:ext cx="6688666" cy="15606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1" name="Google Shape;3401;p68"/>
            <p:cNvSpPr/>
            <p:nvPr/>
          </p:nvSpPr>
          <p:spPr>
            <a:xfrm>
              <a:off x="84667" y="3249778"/>
              <a:ext cx="6688666" cy="55979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2" name="Google Shape;3402;p68"/>
          <p:cNvGrpSpPr/>
          <p:nvPr/>
        </p:nvGrpSpPr>
        <p:grpSpPr>
          <a:xfrm>
            <a:off x="84667" y="4891497"/>
            <a:ext cx="6688666" cy="1183933"/>
            <a:chOff x="84667" y="4891497"/>
            <a:chExt cx="6688666" cy="1183933"/>
          </a:xfrm>
        </p:grpSpPr>
        <p:pic>
          <p:nvPicPr>
            <p:cNvPr id="3403" name="Google Shape;3403;p6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667" y="4891497"/>
              <a:ext cx="6688666" cy="11839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4" name="Google Shape;3404;p68"/>
            <p:cNvSpPr/>
            <p:nvPr/>
          </p:nvSpPr>
          <p:spPr>
            <a:xfrm>
              <a:off x="84667" y="5329774"/>
              <a:ext cx="6688666" cy="74565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5" name="Google Shape;3405;p68"/>
          <p:cNvGrpSpPr/>
          <p:nvPr/>
        </p:nvGrpSpPr>
        <p:grpSpPr>
          <a:xfrm>
            <a:off x="84667" y="7080916"/>
            <a:ext cx="6688666" cy="1502150"/>
            <a:chOff x="84667" y="7080916"/>
            <a:chExt cx="6688666" cy="1502150"/>
          </a:xfrm>
        </p:grpSpPr>
        <p:pic>
          <p:nvPicPr>
            <p:cNvPr id="3406" name="Google Shape;3406;p6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667" y="7080916"/>
              <a:ext cx="6688666" cy="1494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7" name="Google Shape;3407;p68"/>
            <p:cNvSpPr/>
            <p:nvPr/>
          </p:nvSpPr>
          <p:spPr>
            <a:xfrm>
              <a:off x="84667" y="8027864"/>
              <a:ext cx="35776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8" name="Google Shape;3408;p68"/>
            <p:cNvSpPr/>
            <p:nvPr/>
          </p:nvSpPr>
          <p:spPr>
            <a:xfrm>
              <a:off x="4528038" y="8035678"/>
              <a:ext cx="2245295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2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3" name="Google Shape;3413;p69"/>
          <p:cNvGrpSpPr/>
          <p:nvPr/>
        </p:nvGrpSpPr>
        <p:grpSpPr>
          <a:xfrm>
            <a:off x="628571" y="4028641"/>
            <a:ext cx="6067586" cy="861774"/>
            <a:chOff x="554127" y="318888"/>
            <a:chExt cx="6067586" cy="861774"/>
          </a:xfrm>
        </p:grpSpPr>
        <p:sp>
          <p:nvSpPr>
            <p:cNvPr id="3414" name="Google Shape;3414;p69"/>
            <p:cNvSpPr txBox="1"/>
            <p:nvPr/>
          </p:nvSpPr>
          <p:spPr>
            <a:xfrm>
              <a:off x="554127" y="318888"/>
              <a:ext cx="6067586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“Carta de cancelamento”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 e dados de todos os dependentes que deverão ser excluídos.</a:t>
              </a:r>
              <a:endParaRPr/>
            </a:p>
          </p:txBody>
        </p:sp>
        <p:pic>
          <p:nvPicPr>
            <p:cNvPr descr="Marca de seleção" id="3415" name="Google Shape;3415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16" name="Google Shape;3416;p69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3417" name="Google Shape;3417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8" name="Google Shape;3418;p69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419" name="Google Shape;3419;p69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Clinipam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0" name="Google Shape;3420;p69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3421" name="Google Shape;3421;p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2" name="Google Shape;3422;p69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de DEPENDENTES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3423" name="Google Shape;3423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24" name="Google Shape;3424;p69"/>
          <p:cNvGrpSpPr/>
          <p:nvPr/>
        </p:nvGrpSpPr>
        <p:grpSpPr>
          <a:xfrm>
            <a:off x="84667" y="2332724"/>
            <a:ext cx="6688666" cy="1512267"/>
            <a:chOff x="84667" y="2332724"/>
            <a:chExt cx="6688666" cy="1512267"/>
          </a:xfrm>
        </p:grpSpPr>
        <p:pic>
          <p:nvPicPr>
            <p:cNvPr id="3425" name="Google Shape;3425;p6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667" y="2332724"/>
              <a:ext cx="6688666" cy="15122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6" name="Google Shape;3426;p69"/>
            <p:cNvSpPr/>
            <p:nvPr/>
          </p:nvSpPr>
          <p:spPr>
            <a:xfrm>
              <a:off x="84667" y="3211720"/>
              <a:ext cx="6688666" cy="55979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7" name="Google Shape;3427;p69"/>
          <p:cNvGrpSpPr/>
          <p:nvPr/>
        </p:nvGrpSpPr>
        <p:grpSpPr>
          <a:xfrm>
            <a:off x="84667" y="4929871"/>
            <a:ext cx="6688666" cy="1918925"/>
            <a:chOff x="84667" y="4929871"/>
            <a:chExt cx="6688666" cy="1918925"/>
          </a:xfrm>
        </p:grpSpPr>
        <p:pic>
          <p:nvPicPr>
            <p:cNvPr id="3428" name="Google Shape;3428;p6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667" y="4929871"/>
              <a:ext cx="6688666" cy="191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9" name="Google Shape;3429;p69"/>
            <p:cNvSpPr/>
            <p:nvPr/>
          </p:nvSpPr>
          <p:spPr>
            <a:xfrm>
              <a:off x="84667" y="5254224"/>
              <a:ext cx="6688666" cy="159457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0" name="Google Shape;3430;p69"/>
          <p:cNvGrpSpPr/>
          <p:nvPr/>
        </p:nvGrpSpPr>
        <p:grpSpPr>
          <a:xfrm>
            <a:off x="609548" y="7095386"/>
            <a:ext cx="6067586" cy="307777"/>
            <a:chOff x="554127" y="318888"/>
            <a:chExt cx="6067586" cy="307777"/>
          </a:xfrm>
        </p:grpSpPr>
        <p:sp>
          <p:nvSpPr>
            <p:cNvPr id="3431" name="Google Shape;3431;p69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3432" name="Google Shape;3432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33" name="Google Shape;3433;p69"/>
          <p:cNvGrpSpPr/>
          <p:nvPr/>
        </p:nvGrpSpPr>
        <p:grpSpPr>
          <a:xfrm>
            <a:off x="84666" y="7649753"/>
            <a:ext cx="6688667" cy="1188119"/>
            <a:chOff x="84666" y="7649753"/>
            <a:chExt cx="6688667" cy="1188119"/>
          </a:xfrm>
        </p:grpSpPr>
        <p:pic>
          <p:nvPicPr>
            <p:cNvPr id="3434" name="Google Shape;3434;p6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667" y="7649753"/>
              <a:ext cx="6688666" cy="1188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5" name="Google Shape;3435;p69"/>
            <p:cNvSpPr/>
            <p:nvPr/>
          </p:nvSpPr>
          <p:spPr>
            <a:xfrm>
              <a:off x="84666" y="8310296"/>
              <a:ext cx="35776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6" name="Google Shape;3436;p69"/>
            <p:cNvSpPr/>
            <p:nvPr/>
          </p:nvSpPr>
          <p:spPr>
            <a:xfrm>
              <a:off x="4509291" y="8243812"/>
              <a:ext cx="2245295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6" name="Google Shape;1966;p7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1967" name="Google Shape;1967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8" name="Google Shape;1968;p7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1969" name="Google Shape;1969;p7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Ameplan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0" name="Google Shape;1970;p7"/>
          <p:cNvGrpSpPr/>
          <p:nvPr/>
        </p:nvGrpSpPr>
        <p:grpSpPr>
          <a:xfrm>
            <a:off x="180865" y="864455"/>
            <a:ext cx="6121344" cy="1705944"/>
            <a:chOff x="180865" y="864455"/>
            <a:chExt cx="6121344" cy="1705944"/>
          </a:xfrm>
        </p:grpSpPr>
        <p:pic>
          <p:nvPicPr>
            <p:cNvPr descr="Estetoscópio" id="1971" name="Google Shape;1971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2" name="Google Shape;1972;p7"/>
            <p:cNvSpPr txBox="1"/>
            <p:nvPr/>
          </p:nvSpPr>
          <p:spPr>
            <a:xfrm>
              <a:off x="541371" y="877628"/>
              <a:ext cx="5760838" cy="16927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Responder TODAS as perguntas em todos os campos.</a:t>
              </a: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TIT –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 refere ao titular do plano (funcionário da empresa).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DEPENDENTES – </a:t>
              </a:r>
              <a:r>
                <a:rPr i="0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Cônjuge ou companheiro(a) e filhos(as) solteiros até 24 anos.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Exemplo: Funcionário + Cônjuge + Filho</a:t>
              </a:r>
              <a:b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perguntas para: 00 + 01 + 02</a:t>
              </a:r>
              <a:endParaRPr/>
            </a:p>
          </p:txBody>
        </p:sp>
        <p:pic>
          <p:nvPicPr>
            <p:cNvPr descr="Marca de seleção" id="1973" name="Google Shape;1973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69832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974" name="Google Shape;1974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1975" name="Google Shape;1975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51553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6" name="Google Shape;1976;p7"/>
          <p:cNvGrpSpPr/>
          <p:nvPr/>
        </p:nvGrpSpPr>
        <p:grpSpPr>
          <a:xfrm>
            <a:off x="281659" y="7132054"/>
            <a:ext cx="5023777" cy="677108"/>
            <a:chOff x="565983" y="599464"/>
            <a:chExt cx="5023777" cy="677108"/>
          </a:xfrm>
        </p:grpSpPr>
        <p:sp>
          <p:nvSpPr>
            <p:cNvPr id="1977" name="Google Shape;1977;p7"/>
            <p:cNvSpPr txBox="1"/>
            <p:nvPr/>
          </p:nvSpPr>
          <p:spPr>
            <a:xfrm>
              <a:off x="565983" y="599464"/>
              <a:ext cx="5023777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Item se refere ao número da pergunta no formulário acima.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cônjuge responda “sim” para a pergunta abaixo:</a:t>
              </a:r>
              <a:endParaRPr/>
            </a:p>
          </p:txBody>
        </p:sp>
        <p:pic>
          <p:nvPicPr>
            <p:cNvPr descr="Marca de seleção" id="1978" name="Google Shape;1978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1899" y="638008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79" name="Google Shape;197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1300" y="7814906"/>
            <a:ext cx="5479255" cy="160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0" name="Google Shape;1980;p7"/>
          <p:cNvGrpSpPr/>
          <p:nvPr/>
        </p:nvGrpSpPr>
        <p:grpSpPr>
          <a:xfrm>
            <a:off x="161300" y="8150625"/>
            <a:ext cx="6533711" cy="544987"/>
            <a:chOff x="65609" y="1819335"/>
            <a:chExt cx="6629402" cy="341905"/>
          </a:xfrm>
        </p:grpSpPr>
        <p:pic>
          <p:nvPicPr>
            <p:cNvPr id="1981" name="Google Shape;1981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6823" y="1819335"/>
              <a:ext cx="6588188" cy="28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2" name="Google Shape;1982;p7"/>
            <p:cNvSpPr txBox="1"/>
            <p:nvPr/>
          </p:nvSpPr>
          <p:spPr>
            <a:xfrm>
              <a:off x="65609" y="1943841"/>
              <a:ext cx="755290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00">
                  <a:solidFill>
                    <a:srgbClr val="31384D"/>
                  </a:solidFill>
                  <a:highlight>
                    <a:srgbClr val="F5E266"/>
                  </a:highlight>
                  <a:latin typeface="Calibri"/>
                  <a:ea typeface="Calibri"/>
                  <a:cs typeface="Calibri"/>
                  <a:sym typeface="Calibri"/>
                </a:rPr>
                <a:t> 05 – Cônjuge </a:t>
              </a:r>
              <a:endParaRPr/>
            </a:p>
          </p:txBody>
        </p:sp>
        <p:sp>
          <p:nvSpPr>
            <p:cNvPr id="1983" name="Google Shape;1983;p7"/>
            <p:cNvSpPr txBox="1"/>
            <p:nvPr/>
          </p:nvSpPr>
          <p:spPr>
            <a:xfrm>
              <a:off x="757528" y="1945796"/>
              <a:ext cx="4811340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800">
                  <a:solidFill>
                    <a:srgbClr val="31384D"/>
                  </a:solidFill>
                  <a:highlight>
                    <a:srgbClr val="F5E266"/>
                  </a:highlight>
                  <a:latin typeface="Calibri"/>
                  <a:ea typeface="Calibri"/>
                  <a:cs typeface="Calibri"/>
                  <a:sym typeface="Calibri"/>
                </a:rPr>
                <a:t> Miopia 3,25 esquerdo e direito. Uso de lentes de contato trocados diariamente. Miopia desde os 14 anos</a:t>
              </a:r>
              <a:endParaRPr/>
            </a:p>
          </p:txBody>
        </p:sp>
      </p:grpSp>
      <p:grpSp>
        <p:nvGrpSpPr>
          <p:cNvPr id="1984" name="Google Shape;1984;p7"/>
          <p:cNvGrpSpPr/>
          <p:nvPr/>
        </p:nvGrpSpPr>
        <p:grpSpPr>
          <a:xfrm>
            <a:off x="53921" y="2795910"/>
            <a:ext cx="6750158" cy="4212580"/>
            <a:chOff x="53921" y="2795910"/>
            <a:chExt cx="6750158" cy="4212580"/>
          </a:xfrm>
        </p:grpSpPr>
        <p:pic>
          <p:nvPicPr>
            <p:cNvPr id="1985" name="Google Shape;1985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3921" y="2795910"/>
              <a:ext cx="6750158" cy="4212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6" name="Google Shape;1986;p7"/>
            <p:cNvSpPr/>
            <p:nvPr/>
          </p:nvSpPr>
          <p:spPr>
            <a:xfrm>
              <a:off x="4176487" y="3788229"/>
              <a:ext cx="2518524" cy="112122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p7"/>
            <p:cNvSpPr/>
            <p:nvPr/>
          </p:nvSpPr>
          <p:spPr>
            <a:xfrm>
              <a:off x="4742543" y="5033020"/>
              <a:ext cx="1952468" cy="196591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7"/>
            <p:cNvSpPr/>
            <p:nvPr/>
          </p:nvSpPr>
          <p:spPr>
            <a:xfrm>
              <a:off x="180864" y="3485172"/>
              <a:ext cx="6550135" cy="25286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0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p70"/>
          <p:cNvSpPr txBox="1"/>
          <p:nvPr/>
        </p:nvSpPr>
        <p:spPr>
          <a:xfrm>
            <a:off x="162988" y="313075"/>
            <a:ext cx="5087619" cy="799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600"/>
              <a:buFont typeface="Calibri"/>
              <a:buNone/>
            </a:pPr>
            <a:r>
              <a:rPr b="1" lang="pt-BR" sz="2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Introdução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600"/>
              <a:buFont typeface="Calibri"/>
              <a:buNone/>
            </a:pPr>
            <a:r>
              <a:rPr lang="pt-BR" sz="2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GNDI</a:t>
            </a:r>
            <a:endParaRPr/>
          </a:p>
        </p:txBody>
      </p:sp>
      <p:grpSp>
        <p:nvGrpSpPr>
          <p:cNvPr id="3442" name="Google Shape;3442;p70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3443" name="Google Shape;3443;p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4" name="Google Shape;3444;p70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3445" name="Google Shape;3445;p70"/>
          <p:cNvGrpSpPr/>
          <p:nvPr/>
        </p:nvGrpSpPr>
        <p:grpSpPr>
          <a:xfrm>
            <a:off x="162988" y="1662852"/>
            <a:ext cx="6541989" cy="2783162"/>
            <a:chOff x="162988" y="1318600"/>
            <a:chExt cx="6541989" cy="2783162"/>
          </a:xfrm>
        </p:grpSpPr>
        <p:pic>
          <p:nvPicPr>
            <p:cNvPr descr="Estetoscópio" id="3446" name="Google Shape;3446;p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7" name="Google Shape;3447;p70"/>
            <p:cNvSpPr txBox="1"/>
            <p:nvPr/>
          </p:nvSpPr>
          <p:spPr>
            <a:xfrm>
              <a:off x="569214" y="1331773"/>
              <a:ext cx="6135763" cy="2769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Neste manual constam os procedimentos, documentações, formulários e orientações para envio e preenchimento de cada operadora, </a:t>
              </a: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TODAS as documentações listadas</a:t>
              </a: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e </a:t>
              </a: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informações circuladas em amarelo </a:t>
              </a: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imprescindíveis para a realização dos processos de inclusão, exclusão e plano de continuidade.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Sem as mesmas corretas e completas, os processos poderão atrasar e até mesmo perder o prazo, podendo acarretar em custos, carências e negativa da operadora.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8" name="Google Shape;3448;p70"/>
          <p:cNvGrpSpPr/>
          <p:nvPr/>
        </p:nvGrpSpPr>
        <p:grpSpPr>
          <a:xfrm>
            <a:off x="162988" y="4420712"/>
            <a:ext cx="6541989" cy="3844991"/>
            <a:chOff x="162988" y="4420712"/>
            <a:chExt cx="6541989" cy="3844991"/>
          </a:xfrm>
        </p:grpSpPr>
        <p:pic>
          <p:nvPicPr>
            <p:cNvPr descr="Estetoscópio" id="3449" name="Google Shape;3449;p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442071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0" name="Google Shape;3450;p70"/>
            <p:cNvSpPr txBox="1"/>
            <p:nvPr/>
          </p:nvSpPr>
          <p:spPr>
            <a:xfrm>
              <a:off x="569214" y="4433885"/>
              <a:ext cx="6135763" cy="38318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Operadoras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Ameplan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Bradesco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Cemeru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Clinipam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800">
                  <a:solidFill>
                    <a:srgbClr val="31384D"/>
                  </a:solidFill>
                  <a:highlight>
                    <a:srgbClr val="F5E266"/>
                  </a:highlight>
                  <a:latin typeface="Calibri"/>
                  <a:ea typeface="Calibri"/>
                  <a:cs typeface="Calibri"/>
                  <a:sym typeface="Calibri"/>
                </a:rPr>
                <a:t>GNDI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H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Mediplan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Francisco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São Francisco Vidas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Lucas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Saúde Beneficência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Única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Unimed Costa do Sol</a:t>
              </a:r>
              <a:endParaRPr/>
            </a:p>
          </p:txBody>
        </p:sp>
        <p:pic>
          <p:nvPicPr>
            <p:cNvPr descr="Marca de seleção" id="3451" name="Google Shape;3451;p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2" y="496479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52" name="Google Shape;3452;p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210773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53" name="Google Shape;3453;p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46343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54" name="Google Shape;3454;p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7065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55" name="Google Shape;3455;p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95792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56" name="Google Shape;3456;p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21932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57" name="Google Shape;3457;p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46687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58" name="Google Shape;3458;p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70217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59" name="Google Shape;3459;p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95552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60" name="Google Shape;3460;p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19632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61" name="Google Shape;3461;p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44940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62" name="Google Shape;3462;p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67995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63" name="Google Shape;3463;p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3" y="792738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7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Google Shape;3468;p71"/>
          <p:cNvSpPr txBox="1"/>
          <p:nvPr/>
        </p:nvSpPr>
        <p:spPr>
          <a:xfrm>
            <a:off x="162988" y="313076"/>
            <a:ext cx="5087619" cy="804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Inclusões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- GNDI</a:t>
            </a:r>
            <a:endParaRPr/>
          </a:p>
        </p:txBody>
      </p:sp>
      <p:grpSp>
        <p:nvGrpSpPr>
          <p:cNvPr id="3469" name="Google Shape;3469;p71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3470" name="Google Shape;3470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1" name="Google Shape;3471;p71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3472" name="Google Shape;3472;p71"/>
          <p:cNvGrpSpPr/>
          <p:nvPr/>
        </p:nvGrpSpPr>
        <p:grpSpPr>
          <a:xfrm>
            <a:off x="162988" y="1059520"/>
            <a:ext cx="6541989" cy="7984586"/>
            <a:chOff x="162988" y="1318600"/>
            <a:chExt cx="6541989" cy="7984586"/>
          </a:xfrm>
        </p:grpSpPr>
        <p:pic>
          <p:nvPicPr>
            <p:cNvPr descr="Estetoscópio" id="3473" name="Google Shape;3473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4" name="Google Shape;3474;p71"/>
            <p:cNvSpPr txBox="1"/>
            <p:nvPr/>
          </p:nvSpPr>
          <p:spPr>
            <a:xfrm>
              <a:off x="569214" y="1331773"/>
              <a:ext cx="6135763" cy="79714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Inclusões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Ficha de adesão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Carta de orientação ao beneficiário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 (cópias)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Titular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 e registro)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Dependentes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Cônjuge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casamento, união estável ou comprovação de filhos em comum)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Declaração de união estável (nos casos de união estável e filhos em comum)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Filhos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nascimento ou declaração de guarda)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(para maiores de 18 anos) e CPF (para todos)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Respeitando a convenção coletiva, os beneficiários serão isentos de carências quando solicitada a inclusão em até no máximo 90 ou 180 dias da data de admissão (dependendo do cargo) e até 30 dias da data de vínculo, no caso de novos dependentes. Para inclusões após o prazo determinado, serão aplicadas carências conforme ANS.</a:t>
              </a:r>
              <a:endParaRPr/>
            </a:p>
          </p:txBody>
        </p:sp>
        <p:pic>
          <p:nvPicPr>
            <p:cNvPr descr="Marca de seleção" id="3475" name="Google Shape;3475;p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54" y="204518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76" name="Google Shape;3476;p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8" y="246957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77" name="Google Shape;3477;p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38527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78" name="Google Shape;3478;p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406834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79" name="Google Shape;3479;p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5" y="607992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80" name="Google Shape;3480;p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4" y="651386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81" name="Google Shape;3481;p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756131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82" name="Google Shape;3482;p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9" y="777680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83" name="Google Shape;3483;p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6" y="838528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84" name="Google Shape;3484;p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4" y="427333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85" name="Google Shape;3485;p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49053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86" name="Google Shape;3486;p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70699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487" name="Google Shape;3487;p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7" y="225017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Marca de seleção" id="3488" name="Google Shape;3488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1011" y="6744358"/>
            <a:ext cx="316659" cy="27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8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2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3" name="Google Shape;3503;p72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3504" name="Google Shape;3504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5" name="Google Shape;3505;p72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3506" name="Google Shape;3506;p72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3507" name="Google Shape;3507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8" name="Google Shape;3508;p72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509" name="Google Shape;3509;p72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GNDI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10" name="Google Shape;3510;p72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3511" name="Google Shape;3511;p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2" name="Google Shape;3512;p72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adesão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3513" name="Google Shape;3513;p7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14" name="Google Shape;3514;p72"/>
          <p:cNvGrpSpPr/>
          <p:nvPr/>
        </p:nvGrpSpPr>
        <p:grpSpPr>
          <a:xfrm>
            <a:off x="162985" y="2386859"/>
            <a:ext cx="6532023" cy="2163358"/>
            <a:chOff x="162985" y="2386859"/>
            <a:chExt cx="6532023" cy="2163358"/>
          </a:xfrm>
        </p:grpSpPr>
        <p:pic>
          <p:nvPicPr>
            <p:cNvPr id="3515" name="Google Shape;3515;p7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5" y="2386859"/>
              <a:ext cx="6532023" cy="21401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6" name="Google Shape;3516;p72"/>
            <p:cNvSpPr/>
            <p:nvPr/>
          </p:nvSpPr>
          <p:spPr>
            <a:xfrm>
              <a:off x="162985" y="3705589"/>
              <a:ext cx="6532023" cy="84462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7" name="Google Shape;3517;p72"/>
            <p:cNvSpPr/>
            <p:nvPr/>
          </p:nvSpPr>
          <p:spPr>
            <a:xfrm>
              <a:off x="485772" y="3292309"/>
              <a:ext cx="5853113" cy="21431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8" name="Google Shape;3518;p72"/>
          <p:cNvGrpSpPr/>
          <p:nvPr/>
        </p:nvGrpSpPr>
        <p:grpSpPr>
          <a:xfrm>
            <a:off x="609548" y="4781489"/>
            <a:ext cx="6067586" cy="677108"/>
            <a:chOff x="554127" y="318888"/>
            <a:chExt cx="6067586" cy="677108"/>
          </a:xfrm>
        </p:grpSpPr>
        <p:sp>
          <p:nvSpPr>
            <p:cNvPr id="3519" name="Google Shape;3519;p72"/>
            <p:cNvSpPr txBox="1"/>
            <p:nvPr/>
          </p:nvSpPr>
          <p:spPr>
            <a:xfrm>
              <a:off x="554127" y="318888"/>
              <a:ext cx="6067586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“Dependente”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 para todos os dependentes que deverão ser incluídos.</a:t>
              </a:r>
              <a:endParaRPr/>
            </a:p>
          </p:txBody>
        </p:sp>
        <p:pic>
          <p:nvPicPr>
            <p:cNvPr descr="Marca de seleção" id="3520" name="Google Shape;3520;p7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21" name="Google Shape;3521;p72"/>
          <p:cNvGrpSpPr/>
          <p:nvPr/>
        </p:nvGrpSpPr>
        <p:grpSpPr>
          <a:xfrm>
            <a:off x="162987" y="5650245"/>
            <a:ext cx="6532023" cy="1088671"/>
            <a:chOff x="162987" y="5356225"/>
            <a:chExt cx="6532023" cy="1088671"/>
          </a:xfrm>
        </p:grpSpPr>
        <p:pic>
          <p:nvPicPr>
            <p:cNvPr id="3522" name="Google Shape;3522;p7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87" y="5356225"/>
              <a:ext cx="6532023" cy="10886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3" name="Google Shape;3523;p72"/>
            <p:cNvSpPr/>
            <p:nvPr/>
          </p:nvSpPr>
          <p:spPr>
            <a:xfrm>
              <a:off x="162987" y="5356225"/>
              <a:ext cx="6532023" cy="60642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24" name="Google Shape;3524;p72"/>
          <p:cNvGrpSpPr/>
          <p:nvPr/>
        </p:nvGrpSpPr>
        <p:grpSpPr>
          <a:xfrm>
            <a:off x="609548" y="6997233"/>
            <a:ext cx="6067586" cy="307777"/>
            <a:chOff x="554127" y="318888"/>
            <a:chExt cx="6067586" cy="307777"/>
          </a:xfrm>
        </p:grpSpPr>
        <p:sp>
          <p:nvSpPr>
            <p:cNvPr id="3525" name="Google Shape;3525;p72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3526" name="Google Shape;3526;p7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27" name="Google Shape;3527;p72"/>
          <p:cNvGrpSpPr/>
          <p:nvPr/>
        </p:nvGrpSpPr>
        <p:grpSpPr>
          <a:xfrm>
            <a:off x="162987" y="7666847"/>
            <a:ext cx="6532023" cy="1094778"/>
            <a:chOff x="162987" y="7069947"/>
            <a:chExt cx="6532023" cy="1094778"/>
          </a:xfrm>
        </p:grpSpPr>
        <p:pic>
          <p:nvPicPr>
            <p:cNvPr id="3528" name="Google Shape;3528;p7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987" y="7069947"/>
              <a:ext cx="6532023" cy="1094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9" name="Google Shape;3529;p72"/>
            <p:cNvSpPr/>
            <p:nvPr/>
          </p:nvSpPr>
          <p:spPr>
            <a:xfrm>
              <a:off x="180866" y="7617337"/>
              <a:ext cx="34814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0" name="Google Shape;3530;p72"/>
            <p:cNvSpPr/>
            <p:nvPr/>
          </p:nvSpPr>
          <p:spPr>
            <a:xfrm>
              <a:off x="4510088" y="7617337"/>
              <a:ext cx="2184922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4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5" name="Google Shape;3535;p73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536" name="Google Shape;3536;p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7" name="Google Shape;3537;p73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538" name="Google Shape;3538;p73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GNDI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39" name="Google Shape;3539;p73"/>
          <p:cNvGrpSpPr/>
          <p:nvPr/>
        </p:nvGrpSpPr>
        <p:grpSpPr>
          <a:xfrm>
            <a:off x="180865" y="864455"/>
            <a:ext cx="6121344" cy="1705944"/>
            <a:chOff x="180865" y="864455"/>
            <a:chExt cx="6121344" cy="1705944"/>
          </a:xfrm>
        </p:grpSpPr>
        <p:pic>
          <p:nvPicPr>
            <p:cNvPr descr="Estetoscópio" id="3540" name="Google Shape;3540;p7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1" name="Google Shape;3541;p73"/>
            <p:cNvSpPr txBox="1"/>
            <p:nvPr/>
          </p:nvSpPr>
          <p:spPr>
            <a:xfrm>
              <a:off x="541371" y="877628"/>
              <a:ext cx="5760838" cy="16927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TODAS perguntas em todos os campos.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TITULAR –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 refere ao titular do plano (funcionário da empresa).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DEPENDENTES – </a:t>
              </a:r>
              <a:r>
                <a:rPr i="0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Cônjuge ou companheiro(a) e filhos(as) solteiros até 24 anos.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Exemplo: Funcionário + Cônjuge + Filho</a:t>
              </a:r>
              <a:b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perguntas para: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Titular</a:t>
              </a:r>
              <a: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+ 1 + 2</a:t>
              </a:r>
              <a:endParaRPr/>
            </a:p>
          </p:txBody>
        </p:sp>
        <p:pic>
          <p:nvPicPr>
            <p:cNvPr descr="Marca de seleção" id="3542" name="Google Shape;3542;p7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69832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543" name="Google Shape;3543;p7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544" name="Google Shape;3544;p7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51553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45" name="Google Shape;3545;p73"/>
          <p:cNvGrpSpPr/>
          <p:nvPr/>
        </p:nvGrpSpPr>
        <p:grpSpPr>
          <a:xfrm>
            <a:off x="162988" y="2711455"/>
            <a:ext cx="6532023" cy="6161173"/>
            <a:chOff x="162988" y="2711455"/>
            <a:chExt cx="6532023" cy="6161173"/>
          </a:xfrm>
        </p:grpSpPr>
        <p:pic>
          <p:nvPicPr>
            <p:cNvPr id="3546" name="Google Shape;3546;p7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8" y="2711455"/>
              <a:ext cx="6532023" cy="61611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7" name="Google Shape;3547;p73"/>
            <p:cNvSpPr/>
            <p:nvPr/>
          </p:nvSpPr>
          <p:spPr>
            <a:xfrm>
              <a:off x="5111262" y="5698511"/>
              <a:ext cx="1583749" cy="317411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8" name="Google Shape;3548;p73"/>
            <p:cNvSpPr/>
            <p:nvPr/>
          </p:nvSpPr>
          <p:spPr>
            <a:xfrm>
              <a:off x="162988" y="5402178"/>
              <a:ext cx="6532023" cy="29633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2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3" name="Google Shape;3553;p74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554" name="Google Shape;3554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5" name="Google Shape;3555;p74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556" name="Google Shape;3556;p74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GNDI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7" name="Google Shape;3557;p74"/>
          <p:cNvGrpSpPr/>
          <p:nvPr/>
        </p:nvGrpSpPr>
        <p:grpSpPr>
          <a:xfrm>
            <a:off x="180865" y="902552"/>
            <a:ext cx="6496269" cy="822592"/>
            <a:chOff x="180865" y="902552"/>
            <a:chExt cx="6496269" cy="822592"/>
          </a:xfrm>
        </p:grpSpPr>
        <p:sp>
          <p:nvSpPr>
            <p:cNvPr id="3558" name="Google Shape;3558;p74"/>
            <p:cNvSpPr txBox="1"/>
            <p:nvPr/>
          </p:nvSpPr>
          <p:spPr>
            <a:xfrm>
              <a:off x="554127" y="955703"/>
              <a:ext cx="6123007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da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Continuar respondendo TODAS as perguntas.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3559" name="Google Shape;3559;p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90255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560" name="Google Shape;3560;p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459897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61" name="Google Shape;3561;p74"/>
          <p:cNvGrpSpPr/>
          <p:nvPr/>
        </p:nvGrpSpPr>
        <p:grpSpPr>
          <a:xfrm>
            <a:off x="554127" y="3031772"/>
            <a:ext cx="5023777" cy="677108"/>
            <a:chOff x="565983" y="599464"/>
            <a:chExt cx="5023777" cy="677108"/>
          </a:xfrm>
        </p:grpSpPr>
        <p:sp>
          <p:nvSpPr>
            <p:cNvPr id="3562" name="Google Shape;3562;p74"/>
            <p:cNvSpPr txBox="1"/>
            <p:nvPr/>
          </p:nvSpPr>
          <p:spPr>
            <a:xfrm>
              <a:off x="565983" y="599464"/>
              <a:ext cx="5023777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Item se refere ao número da pergunta no formulário acima.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cônjuge responda “sim” para a pergunta abaixo:</a:t>
              </a:r>
              <a:endParaRPr/>
            </a:p>
          </p:txBody>
        </p:sp>
        <p:pic>
          <p:nvPicPr>
            <p:cNvPr descr="Marca de seleção" id="3563" name="Google Shape;3563;p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1899" y="638008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64" name="Google Shape;3564;p74"/>
          <p:cNvGrpSpPr/>
          <p:nvPr/>
        </p:nvGrpSpPr>
        <p:grpSpPr>
          <a:xfrm>
            <a:off x="554127" y="5306597"/>
            <a:ext cx="5351373" cy="492443"/>
            <a:chOff x="576890" y="2305177"/>
            <a:chExt cx="5351373" cy="492443"/>
          </a:xfrm>
        </p:grpSpPr>
        <p:sp>
          <p:nvSpPr>
            <p:cNvPr id="3565" name="Google Shape;3565;p74"/>
            <p:cNvSpPr txBox="1"/>
            <p:nvPr/>
          </p:nvSpPr>
          <p:spPr>
            <a:xfrm>
              <a:off x="830837" y="2305177"/>
              <a:ext cx="5097426" cy="4924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Anexar um relatório médico com as informações da patologia.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assinar.</a:t>
              </a:r>
              <a:endParaRPr/>
            </a:p>
          </p:txBody>
        </p:sp>
        <p:pic>
          <p:nvPicPr>
            <p:cNvPr descr="Marca de seleção" id="3566" name="Google Shape;3566;p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2326031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67" name="Google Shape;3567;p74"/>
          <p:cNvGrpSpPr/>
          <p:nvPr/>
        </p:nvGrpSpPr>
        <p:grpSpPr>
          <a:xfrm>
            <a:off x="162988" y="1941362"/>
            <a:ext cx="6532023" cy="772767"/>
            <a:chOff x="162988" y="1829170"/>
            <a:chExt cx="6532023" cy="772767"/>
          </a:xfrm>
        </p:grpSpPr>
        <p:pic>
          <p:nvPicPr>
            <p:cNvPr id="3568" name="Google Shape;3568;p7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8" y="1837336"/>
              <a:ext cx="6532023" cy="764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9" name="Google Shape;3569;p74"/>
            <p:cNvSpPr/>
            <p:nvPr/>
          </p:nvSpPr>
          <p:spPr>
            <a:xfrm>
              <a:off x="5093385" y="1829170"/>
              <a:ext cx="1583749" cy="48051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0" name="Google Shape;3570;p74"/>
            <p:cNvSpPr/>
            <p:nvPr/>
          </p:nvSpPr>
          <p:spPr>
            <a:xfrm>
              <a:off x="440423" y="2304801"/>
              <a:ext cx="6236711" cy="29713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71" name="Google Shape;3571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2988" y="3759181"/>
            <a:ext cx="6532023" cy="4074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2" name="Google Shape;3572;p74"/>
          <p:cNvGrpSpPr/>
          <p:nvPr/>
        </p:nvGrpSpPr>
        <p:grpSpPr>
          <a:xfrm>
            <a:off x="162988" y="4478332"/>
            <a:ext cx="6532023" cy="599836"/>
            <a:chOff x="162988" y="4503732"/>
            <a:chExt cx="6532023" cy="599836"/>
          </a:xfrm>
        </p:grpSpPr>
        <p:pic>
          <p:nvPicPr>
            <p:cNvPr id="3573" name="Google Shape;3573;p7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988" y="4503732"/>
              <a:ext cx="6532023" cy="56205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74" name="Google Shape;3574;p74"/>
            <p:cNvGrpSpPr/>
            <p:nvPr/>
          </p:nvGrpSpPr>
          <p:grpSpPr>
            <a:xfrm>
              <a:off x="538029" y="4903512"/>
              <a:ext cx="5176971" cy="200056"/>
              <a:chOff x="538029" y="4903512"/>
              <a:chExt cx="5176971" cy="200056"/>
            </a:xfrm>
          </p:grpSpPr>
          <p:sp>
            <p:nvSpPr>
              <p:cNvPr id="3575" name="Google Shape;3575;p74"/>
              <p:cNvSpPr txBox="1"/>
              <p:nvPr/>
            </p:nvSpPr>
            <p:spPr>
              <a:xfrm>
                <a:off x="538029" y="4903513"/>
                <a:ext cx="286144" cy="200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rgbClr val="31384D"/>
                    </a:solidFill>
                    <a:highlight>
                      <a:srgbClr val="F5E266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17</a:t>
                </a:r>
                <a:endParaRPr/>
              </a:p>
            </p:txBody>
          </p:sp>
          <p:sp>
            <p:nvSpPr>
              <p:cNvPr id="3576" name="Google Shape;3576;p74"/>
              <p:cNvSpPr txBox="1"/>
              <p:nvPr/>
            </p:nvSpPr>
            <p:spPr>
              <a:xfrm>
                <a:off x="2439987" y="4911403"/>
                <a:ext cx="3275013" cy="1769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550">
                    <a:solidFill>
                      <a:srgbClr val="31384D"/>
                    </a:solidFill>
                    <a:highlight>
                      <a:srgbClr val="F5E266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 Miopia 3,25 esquerdo e direito. Uso de lentes de contato trocados diariamente. Miopia desde os 14 anos</a:t>
                </a:r>
                <a:endParaRPr/>
              </a:p>
            </p:txBody>
          </p:sp>
          <p:sp>
            <p:nvSpPr>
              <p:cNvPr id="3577" name="Google Shape;3577;p74"/>
              <p:cNvSpPr txBox="1"/>
              <p:nvPr/>
            </p:nvSpPr>
            <p:spPr>
              <a:xfrm>
                <a:off x="1615944" y="4903512"/>
                <a:ext cx="596097" cy="200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rgbClr val="31384D"/>
                    </a:solidFill>
                    <a:highlight>
                      <a:srgbClr val="F5E266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1 - Cônjuge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78" name="Google Shape;3578;p74"/>
          <p:cNvGrpSpPr/>
          <p:nvPr/>
        </p:nvGrpSpPr>
        <p:grpSpPr>
          <a:xfrm>
            <a:off x="180865" y="6002069"/>
            <a:ext cx="6499712" cy="2695617"/>
            <a:chOff x="180865" y="6002069"/>
            <a:chExt cx="6499712" cy="2695617"/>
          </a:xfrm>
        </p:grpSpPr>
        <p:pic>
          <p:nvPicPr>
            <p:cNvPr id="3579" name="Google Shape;3579;p7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80865" y="6002069"/>
              <a:ext cx="6499712" cy="26956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80" name="Google Shape;3580;p74"/>
            <p:cNvGrpSpPr/>
            <p:nvPr/>
          </p:nvGrpSpPr>
          <p:grpSpPr>
            <a:xfrm>
              <a:off x="540907" y="6397742"/>
              <a:ext cx="5176971" cy="200056"/>
              <a:chOff x="538029" y="4903512"/>
              <a:chExt cx="5176971" cy="200056"/>
            </a:xfrm>
          </p:grpSpPr>
          <p:sp>
            <p:nvSpPr>
              <p:cNvPr id="3581" name="Google Shape;3581;p74"/>
              <p:cNvSpPr txBox="1"/>
              <p:nvPr/>
            </p:nvSpPr>
            <p:spPr>
              <a:xfrm>
                <a:off x="538029" y="4903513"/>
                <a:ext cx="286144" cy="200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17</a:t>
                </a:r>
                <a:endParaRPr/>
              </a:p>
            </p:txBody>
          </p:sp>
          <p:sp>
            <p:nvSpPr>
              <p:cNvPr id="3582" name="Google Shape;3582;p74"/>
              <p:cNvSpPr txBox="1"/>
              <p:nvPr/>
            </p:nvSpPr>
            <p:spPr>
              <a:xfrm>
                <a:off x="2439987" y="4911403"/>
                <a:ext cx="3275013" cy="1769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55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Miopia 3,25 esquerdo e direito. Uso de lentes de contato trocados diariamente. Miopia desde os 14 anos</a:t>
                </a:r>
                <a:endParaRPr/>
              </a:p>
            </p:txBody>
          </p:sp>
          <p:sp>
            <p:nvSpPr>
              <p:cNvPr id="3583" name="Google Shape;3583;p74"/>
              <p:cNvSpPr txBox="1"/>
              <p:nvPr/>
            </p:nvSpPr>
            <p:spPr>
              <a:xfrm>
                <a:off x="1615944" y="4903512"/>
                <a:ext cx="596097" cy="200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1 - Cônjuge</a:t>
                </a:r>
                <a:endParaRPr sz="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84" name="Google Shape;3584;p74"/>
            <p:cNvSpPr/>
            <p:nvPr/>
          </p:nvSpPr>
          <p:spPr>
            <a:xfrm>
              <a:off x="187433" y="6197506"/>
              <a:ext cx="6489701" cy="94624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5" name="Google Shape;3585;p74"/>
            <p:cNvSpPr/>
            <p:nvPr/>
          </p:nvSpPr>
          <p:spPr>
            <a:xfrm>
              <a:off x="184149" y="8233834"/>
              <a:ext cx="1657352" cy="45538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6" name="Google Shape;3586;p74"/>
            <p:cNvSpPr/>
            <p:nvPr/>
          </p:nvSpPr>
          <p:spPr>
            <a:xfrm>
              <a:off x="1841500" y="8233834"/>
              <a:ext cx="3073399" cy="45538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0" name="Shape 3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1" name="Google Shape;3591;p75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592" name="Google Shape;3592;p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3" name="Google Shape;3593;p75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594" name="Google Shape;3594;p75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GNDI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95" name="Google Shape;3595;p75"/>
          <p:cNvGrpSpPr/>
          <p:nvPr/>
        </p:nvGrpSpPr>
        <p:grpSpPr>
          <a:xfrm>
            <a:off x="180865" y="805487"/>
            <a:ext cx="6026504" cy="1161147"/>
            <a:chOff x="180865" y="265737"/>
            <a:chExt cx="6026504" cy="1161147"/>
          </a:xfrm>
        </p:grpSpPr>
        <p:sp>
          <p:nvSpPr>
            <p:cNvPr id="3596" name="Google Shape;3596;p75"/>
            <p:cNvSpPr txBox="1"/>
            <p:nvPr/>
          </p:nvSpPr>
          <p:spPr>
            <a:xfrm>
              <a:off x="554127" y="318888"/>
              <a:ext cx="5653242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Carta de orientação ao beneficiário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 e rubricar.</a:t>
              </a:r>
              <a:endParaRPr/>
            </a:p>
          </p:txBody>
        </p:sp>
        <p:pic>
          <p:nvPicPr>
            <p:cNvPr descr="Estetoscópio" id="3597" name="Google Shape;3597;p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598" name="Google Shape;3598;p7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9548" y="787522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99" name="Google Shape;3599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2001" y="2162133"/>
            <a:ext cx="4697494" cy="64676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0" name="Google Shape;3600;p75"/>
          <p:cNvGrpSpPr/>
          <p:nvPr/>
        </p:nvGrpSpPr>
        <p:grpSpPr>
          <a:xfrm>
            <a:off x="5804823" y="7926964"/>
            <a:ext cx="941808" cy="1012753"/>
            <a:chOff x="5804823" y="7926964"/>
            <a:chExt cx="941808" cy="1012753"/>
          </a:xfrm>
        </p:grpSpPr>
        <p:sp>
          <p:nvSpPr>
            <p:cNvPr id="3601" name="Google Shape;3601;p75"/>
            <p:cNvSpPr/>
            <p:nvPr/>
          </p:nvSpPr>
          <p:spPr>
            <a:xfrm>
              <a:off x="5888786" y="7926964"/>
              <a:ext cx="734752" cy="64342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75"/>
            <p:cNvSpPr txBox="1"/>
            <p:nvPr/>
          </p:nvSpPr>
          <p:spPr>
            <a:xfrm>
              <a:off x="5804823" y="8570385"/>
              <a:ext cx="9418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Rubrica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6" name="Shape 3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7" name="Google Shape;3607;p76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608" name="Google Shape;3608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9" name="Google Shape;3609;p76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610" name="Google Shape;3610;p76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GNDI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11" name="Google Shape;3611;p76"/>
          <p:cNvGrpSpPr/>
          <p:nvPr/>
        </p:nvGrpSpPr>
        <p:grpSpPr>
          <a:xfrm>
            <a:off x="180865" y="805487"/>
            <a:ext cx="6026504" cy="1161147"/>
            <a:chOff x="180865" y="265737"/>
            <a:chExt cx="6026504" cy="1161147"/>
          </a:xfrm>
        </p:grpSpPr>
        <p:sp>
          <p:nvSpPr>
            <p:cNvPr id="3612" name="Google Shape;3612;p76"/>
            <p:cNvSpPr txBox="1"/>
            <p:nvPr/>
          </p:nvSpPr>
          <p:spPr>
            <a:xfrm>
              <a:off x="554127" y="318888"/>
              <a:ext cx="5653242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Carta de orientação ao beneficiário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Data”, nome, CPF e assinar no campo “Beneficiário”</a:t>
              </a:r>
              <a:endParaRPr/>
            </a:p>
          </p:txBody>
        </p:sp>
        <p:pic>
          <p:nvPicPr>
            <p:cNvPr descr="Estetoscópio" id="3613" name="Google Shape;3613;p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614" name="Google Shape;3614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9548" y="78925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15" name="Google Shape;3615;p76"/>
          <p:cNvGrpSpPr/>
          <p:nvPr/>
        </p:nvGrpSpPr>
        <p:grpSpPr>
          <a:xfrm>
            <a:off x="1108470" y="2065883"/>
            <a:ext cx="4641059" cy="6803468"/>
            <a:chOff x="1108470" y="2065883"/>
            <a:chExt cx="4641059" cy="6803468"/>
          </a:xfrm>
        </p:grpSpPr>
        <p:pic>
          <p:nvPicPr>
            <p:cNvPr id="3616" name="Google Shape;3616;p7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08470" y="2065883"/>
              <a:ext cx="4641059" cy="68034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7" name="Google Shape;3617;p76"/>
            <p:cNvSpPr/>
            <p:nvPr/>
          </p:nvSpPr>
          <p:spPr>
            <a:xfrm>
              <a:off x="1108470" y="5802922"/>
              <a:ext cx="3059084" cy="12016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1" name="Shape 3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2" name="Google Shape;3622;p77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623" name="Google Shape;3623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4" name="Google Shape;3624;p77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625" name="Google Shape;3625;p77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GNDI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26" name="Google Shape;3626;p77"/>
          <p:cNvGrpSpPr/>
          <p:nvPr/>
        </p:nvGrpSpPr>
        <p:grpSpPr>
          <a:xfrm>
            <a:off x="180865" y="805487"/>
            <a:ext cx="6514146" cy="1345813"/>
            <a:chOff x="180865" y="265737"/>
            <a:chExt cx="6514146" cy="1345813"/>
          </a:xfrm>
        </p:grpSpPr>
        <p:sp>
          <p:nvSpPr>
            <p:cNvPr id="3627" name="Google Shape;3627;p77"/>
            <p:cNvSpPr txBox="1"/>
            <p:nvPr/>
          </p:nvSpPr>
          <p:spPr>
            <a:xfrm>
              <a:off x="554126" y="318888"/>
              <a:ext cx="6140885" cy="1292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Declaração de União Estável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Carta de orientação ao beneficiário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marcados, “Local e Data”, assinar nos campos “1° Declarante” e “2° Declarante” e pedir para duas pessoas preencherem e assinarem no campo “Testemunhas”.</a:t>
              </a:r>
              <a:endParaRPr/>
            </a:p>
          </p:txBody>
        </p:sp>
        <p:pic>
          <p:nvPicPr>
            <p:cNvPr descr="Estetoscópio" id="3628" name="Google Shape;3628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629" name="Google Shape;3629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9548" y="78925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0" name="Google Shape;3630;p77"/>
          <p:cNvGrpSpPr/>
          <p:nvPr/>
        </p:nvGrpSpPr>
        <p:grpSpPr>
          <a:xfrm>
            <a:off x="1080676" y="2312917"/>
            <a:ext cx="4696647" cy="6500492"/>
            <a:chOff x="1080676" y="2389117"/>
            <a:chExt cx="4696647" cy="6500492"/>
          </a:xfrm>
        </p:grpSpPr>
        <p:pic>
          <p:nvPicPr>
            <p:cNvPr id="3631" name="Google Shape;3631;p7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80676" y="2389117"/>
              <a:ext cx="4696647" cy="6500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2" name="Google Shape;3632;p77"/>
            <p:cNvSpPr/>
            <p:nvPr/>
          </p:nvSpPr>
          <p:spPr>
            <a:xfrm>
              <a:off x="1182697" y="3345472"/>
              <a:ext cx="4477875" cy="253825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77"/>
            <p:cNvSpPr/>
            <p:nvPr/>
          </p:nvSpPr>
          <p:spPr>
            <a:xfrm>
              <a:off x="1981199" y="6121545"/>
              <a:ext cx="2895601" cy="27925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77"/>
            <p:cNvSpPr/>
            <p:nvPr/>
          </p:nvSpPr>
          <p:spPr>
            <a:xfrm>
              <a:off x="1237594" y="6498988"/>
              <a:ext cx="2238703" cy="43073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77"/>
            <p:cNvSpPr/>
            <p:nvPr/>
          </p:nvSpPr>
          <p:spPr>
            <a:xfrm>
              <a:off x="1237593" y="7015848"/>
              <a:ext cx="2238703" cy="43073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77"/>
            <p:cNvSpPr/>
            <p:nvPr/>
          </p:nvSpPr>
          <p:spPr>
            <a:xfrm>
              <a:off x="1237592" y="7846472"/>
              <a:ext cx="1739463" cy="99535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77"/>
            <p:cNvSpPr/>
            <p:nvPr/>
          </p:nvSpPr>
          <p:spPr>
            <a:xfrm>
              <a:off x="3111061" y="7846472"/>
              <a:ext cx="1739463" cy="99535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3" name="Google Shape;1993;p8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1994" name="Google Shape;1994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5" name="Google Shape;1995;p8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1996" name="Google Shape;1996;p8"/>
          <p:cNvGrpSpPr/>
          <p:nvPr/>
        </p:nvGrpSpPr>
        <p:grpSpPr>
          <a:xfrm>
            <a:off x="180865" y="902552"/>
            <a:ext cx="5397039" cy="430590"/>
            <a:chOff x="180865" y="265737"/>
            <a:chExt cx="5397039" cy="430590"/>
          </a:xfrm>
        </p:grpSpPr>
        <p:sp>
          <p:nvSpPr>
            <p:cNvPr id="1997" name="Google Shape;1997;p8"/>
            <p:cNvSpPr txBox="1"/>
            <p:nvPr/>
          </p:nvSpPr>
          <p:spPr>
            <a:xfrm>
              <a:off x="554127" y="318888"/>
              <a:ext cx="502377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da Declaração de Saúde</a:t>
              </a:r>
              <a:endParaRPr/>
            </a:p>
          </p:txBody>
        </p:sp>
        <p:pic>
          <p:nvPicPr>
            <p:cNvPr descr="Estetoscópio" id="1998" name="Google Shape;1998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99" name="Google Shape;1999;p8"/>
          <p:cNvGrpSpPr/>
          <p:nvPr/>
        </p:nvGrpSpPr>
        <p:grpSpPr>
          <a:xfrm>
            <a:off x="576890" y="1585793"/>
            <a:ext cx="4789766" cy="276999"/>
            <a:chOff x="576890" y="2305177"/>
            <a:chExt cx="4789766" cy="276999"/>
          </a:xfrm>
        </p:grpSpPr>
        <p:sp>
          <p:nvSpPr>
            <p:cNvPr id="2000" name="Google Shape;2000;p8"/>
            <p:cNvSpPr txBox="1"/>
            <p:nvPr/>
          </p:nvSpPr>
          <p:spPr>
            <a:xfrm>
              <a:off x="830837" y="2305177"/>
              <a:ext cx="453581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Anexar um relatório médico com as informações da patologia</a:t>
              </a: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pic>
          <p:nvPicPr>
            <p:cNvPr descr="Marca de seleção" id="2001" name="Google Shape;2001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2326031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2" name="Google Shape;2002;p8"/>
          <p:cNvGrpSpPr/>
          <p:nvPr/>
        </p:nvGrpSpPr>
        <p:grpSpPr>
          <a:xfrm>
            <a:off x="124105" y="4807929"/>
            <a:ext cx="6584504" cy="3280366"/>
            <a:chOff x="110507" y="5323511"/>
            <a:chExt cx="6584504" cy="3280366"/>
          </a:xfrm>
        </p:grpSpPr>
        <p:pic>
          <p:nvPicPr>
            <p:cNvPr id="2003" name="Google Shape;2003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0507" y="5323511"/>
              <a:ext cx="6584504" cy="32803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4" name="Google Shape;2004;p8"/>
            <p:cNvSpPr/>
            <p:nvPr/>
          </p:nvSpPr>
          <p:spPr>
            <a:xfrm>
              <a:off x="681100" y="5365143"/>
              <a:ext cx="230251" cy="82229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8"/>
            <p:cNvSpPr/>
            <p:nvPr/>
          </p:nvSpPr>
          <p:spPr>
            <a:xfrm>
              <a:off x="703828" y="6281056"/>
              <a:ext cx="2393158" cy="37862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8"/>
            <p:cNvSpPr/>
            <p:nvPr/>
          </p:nvSpPr>
          <p:spPr>
            <a:xfrm>
              <a:off x="3815862" y="6281055"/>
              <a:ext cx="2672861" cy="37862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7" name="Google Shape;2007;p8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Ameplan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8" name="Google Shape;2008;p8"/>
          <p:cNvCxnSpPr/>
          <p:nvPr/>
        </p:nvCxnSpPr>
        <p:spPr>
          <a:xfrm>
            <a:off x="0" y="3904210"/>
            <a:ext cx="6858000" cy="0"/>
          </a:xfrm>
          <a:prstGeom prst="straightConnector1">
            <a:avLst/>
          </a:prstGeom>
          <a:noFill/>
          <a:ln cap="flat" cmpd="sng" w="9525">
            <a:solidFill>
              <a:srgbClr val="31384D"/>
            </a:solidFill>
            <a:prstDash val="lgDash"/>
            <a:miter lim="800000"/>
            <a:headEnd len="sm" w="sm" type="none"/>
            <a:tailEnd len="sm" w="sm" type="none"/>
          </a:ln>
        </p:spPr>
      </p:cxnSp>
      <p:grpSp>
        <p:nvGrpSpPr>
          <p:cNvPr id="2009" name="Google Shape;2009;p8"/>
          <p:cNvGrpSpPr/>
          <p:nvPr/>
        </p:nvGrpSpPr>
        <p:grpSpPr>
          <a:xfrm>
            <a:off x="554125" y="4204293"/>
            <a:ext cx="5365089" cy="461665"/>
            <a:chOff x="654284" y="1306237"/>
            <a:chExt cx="5144699" cy="461665"/>
          </a:xfrm>
        </p:grpSpPr>
        <p:sp>
          <p:nvSpPr>
            <p:cNvPr id="2010" name="Google Shape;2010;p8"/>
            <p:cNvSpPr txBox="1"/>
            <p:nvPr/>
          </p:nvSpPr>
          <p:spPr>
            <a:xfrm>
              <a:off x="908232" y="1306237"/>
              <a:ext cx="489075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marcar uma das alternativas, preencher “Local e Data” e assinar no campo “Assinatura do Proponente Titular ou Responsável”</a:t>
              </a:r>
              <a:endParaRPr/>
            </a:p>
          </p:txBody>
        </p:sp>
        <p:pic>
          <p:nvPicPr>
            <p:cNvPr descr="Marca de seleção" id="2011" name="Google Shape;2011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3478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2" name="Google Shape;2012;p8"/>
          <p:cNvGrpSpPr/>
          <p:nvPr/>
        </p:nvGrpSpPr>
        <p:grpSpPr>
          <a:xfrm>
            <a:off x="110505" y="1927368"/>
            <a:ext cx="6636990" cy="1821199"/>
            <a:chOff x="110505" y="1927368"/>
            <a:chExt cx="6636990" cy="1821199"/>
          </a:xfrm>
        </p:grpSpPr>
        <p:grpSp>
          <p:nvGrpSpPr>
            <p:cNvPr id="2013" name="Google Shape;2013;p8"/>
            <p:cNvGrpSpPr/>
            <p:nvPr/>
          </p:nvGrpSpPr>
          <p:grpSpPr>
            <a:xfrm>
              <a:off x="110505" y="1927368"/>
              <a:ext cx="6636990" cy="1821199"/>
              <a:chOff x="110505" y="1927368"/>
              <a:chExt cx="6636990" cy="1821199"/>
            </a:xfrm>
          </p:grpSpPr>
          <p:pic>
            <p:nvPicPr>
              <p:cNvPr id="2014" name="Google Shape;2014;p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10505" y="1927368"/>
                <a:ext cx="6636990" cy="18211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15" name="Google Shape;2015;p8"/>
              <p:cNvSpPr txBox="1"/>
              <p:nvPr/>
            </p:nvSpPr>
            <p:spPr>
              <a:xfrm>
                <a:off x="110505" y="2215752"/>
                <a:ext cx="699255" cy="200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05 – Cônjuge </a:t>
                </a:r>
                <a:endParaRPr/>
              </a:p>
            </p:txBody>
          </p:sp>
          <p:sp>
            <p:nvSpPr>
              <p:cNvPr id="2016" name="Google Shape;2016;p8"/>
              <p:cNvSpPr txBox="1"/>
              <p:nvPr/>
            </p:nvSpPr>
            <p:spPr>
              <a:xfrm>
                <a:off x="808075" y="2215752"/>
                <a:ext cx="4811340" cy="200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7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Miopia 3,25 esquerdo e direito. Uso de lentes de contato trocados diariamente. Miopia desde os 14 anos</a:t>
                </a:r>
                <a:endParaRPr/>
              </a:p>
            </p:txBody>
          </p:sp>
        </p:grpSp>
        <p:sp>
          <p:nvSpPr>
            <p:cNvPr id="2017" name="Google Shape;2017;p8"/>
            <p:cNvSpPr/>
            <p:nvPr/>
          </p:nvSpPr>
          <p:spPr>
            <a:xfrm>
              <a:off x="137705" y="2104666"/>
              <a:ext cx="6557304" cy="97797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2" name="Google Shape;3642;p78"/>
          <p:cNvGrpSpPr/>
          <p:nvPr/>
        </p:nvGrpSpPr>
        <p:grpSpPr>
          <a:xfrm>
            <a:off x="146867" y="1177086"/>
            <a:ext cx="6564266" cy="3048868"/>
            <a:chOff x="146867" y="1329486"/>
            <a:chExt cx="6564266" cy="3048868"/>
          </a:xfrm>
        </p:grpSpPr>
        <p:sp>
          <p:nvSpPr>
            <p:cNvPr id="3643" name="Google Shape;3643;p78"/>
            <p:cNvSpPr txBox="1"/>
            <p:nvPr/>
          </p:nvSpPr>
          <p:spPr>
            <a:xfrm>
              <a:off x="575551" y="1362144"/>
              <a:ext cx="6135582" cy="3016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Exclusões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1" i="0" sz="12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200"/>
                <a:buFont typeface="Calibri"/>
                <a:buNone/>
              </a:pPr>
              <a:r>
                <a:rPr b="0" i="0" lang="pt-BR" sz="12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No caso de demissão é necessário o envio da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cópia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da rescisão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 termo de opção de continuidade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b="0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400"/>
                <a:buFont typeface="Calibri"/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 caso de óbito enviar cópia da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certidão de óbito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400"/>
                <a:buFont typeface="Calibri"/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 caso em que o colaborador decide romper com o contrato, se faz necessário a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TOTAL plano de saúde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ou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de DEPENDENTES plano de saúde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, para cancelamento o mesmo deverá ter cumprido o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prazo de permanência mínima de 12 meses e 6 meses sem utilização ou conforme contrato vigente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pic>
          <p:nvPicPr>
            <p:cNvPr descr="Marca de seleção" id="3644" name="Google Shape;3644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5059" y="213763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645" name="Google Shape;3645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5058" y="275985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646" name="Google Shape;3646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5057" y="3196583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3647" name="Google Shape;3647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867" y="13294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8" name="Google Shape;3648;p78"/>
          <p:cNvSpPr txBox="1"/>
          <p:nvPr/>
        </p:nvSpPr>
        <p:spPr>
          <a:xfrm>
            <a:off x="162988" y="313075"/>
            <a:ext cx="5087619" cy="748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Exclusões e Planos de Continuidade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– GNDI</a:t>
            </a:r>
            <a:endParaRPr/>
          </a:p>
        </p:txBody>
      </p:sp>
      <p:grpSp>
        <p:nvGrpSpPr>
          <p:cNvPr id="3649" name="Google Shape;3649;p78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3650" name="Google Shape;3650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1" name="Google Shape;3651;p78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3652" name="Google Shape;3652;p78"/>
          <p:cNvGrpSpPr/>
          <p:nvPr/>
        </p:nvGrpSpPr>
        <p:grpSpPr>
          <a:xfrm>
            <a:off x="146687" y="4518548"/>
            <a:ext cx="6564536" cy="4153781"/>
            <a:chOff x="146687" y="4582048"/>
            <a:chExt cx="6564536" cy="4153781"/>
          </a:xfrm>
        </p:grpSpPr>
        <p:sp>
          <p:nvSpPr>
            <p:cNvPr id="3653" name="Google Shape;3653;p78"/>
            <p:cNvSpPr txBox="1"/>
            <p:nvPr/>
          </p:nvSpPr>
          <p:spPr>
            <a:xfrm>
              <a:off x="575460" y="4611623"/>
              <a:ext cx="6135763" cy="4124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Planos de continuidade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opte pela continuidade no plano ele deverá enviar as documentações necessárias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30 dias da data de demissão.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Termo de opção de continuidade 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Rescisão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dados, registro e baixa)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Três últimos holerites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 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não opte pela continuidade no plano deverá assinar o termo de opção e o RH reter as carteirinhas no momento da demissão.</a:t>
              </a:r>
              <a:endParaRPr/>
            </a:p>
          </p:txBody>
        </p:sp>
        <p:pic>
          <p:nvPicPr>
            <p:cNvPr descr="Marca de seleção" id="3654" name="Google Shape;3654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81" y="508670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655" name="Google Shape;3655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80" y="618474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656" name="Google Shape;3656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80" y="660456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657" name="Google Shape;3657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80" y="682047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658" name="Google Shape;3658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80" y="703900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659" name="Google Shape;3659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79" y="725306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3660" name="Google Shape;3660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6687" y="4582048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661" name="Google Shape;3661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3676" y="638668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662" name="Google Shape;3662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8284" y="790104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6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7" name="Google Shape;3667;p79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668" name="Google Shape;3668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69" name="Google Shape;3669;p79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670" name="Google Shape;3670;p79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GNDI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71" name="Google Shape;3671;p79"/>
          <p:cNvGrpSpPr/>
          <p:nvPr/>
        </p:nvGrpSpPr>
        <p:grpSpPr>
          <a:xfrm>
            <a:off x="180865" y="964237"/>
            <a:ext cx="6514146" cy="1191924"/>
            <a:chOff x="180865" y="265737"/>
            <a:chExt cx="6514146" cy="1191924"/>
          </a:xfrm>
        </p:grpSpPr>
        <p:sp>
          <p:nvSpPr>
            <p:cNvPr id="3672" name="Google Shape;3672;p79"/>
            <p:cNvSpPr txBox="1"/>
            <p:nvPr/>
          </p:nvSpPr>
          <p:spPr>
            <a:xfrm>
              <a:off x="554126" y="318888"/>
              <a:ext cx="6140885" cy="1138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Termo de opção de continuidade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3673" name="Google Shape;3673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674" name="Google Shape;3674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75" name="Google Shape;3675;p79"/>
          <p:cNvGrpSpPr/>
          <p:nvPr/>
        </p:nvGrpSpPr>
        <p:grpSpPr>
          <a:xfrm>
            <a:off x="554129" y="4724448"/>
            <a:ext cx="6019960" cy="307777"/>
            <a:chOff x="654284" y="1306237"/>
            <a:chExt cx="5772669" cy="307777"/>
          </a:xfrm>
        </p:grpSpPr>
        <p:sp>
          <p:nvSpPr>
            <p:cNvPr id="3676" name="Google Shape;3676;p79"/>
            <p:cNvSpPr txBox="1"/>
            <p:nvPr/>
          </p:nvSpPr>
          <p:spPr>
            <a:xfrm>
              <a:off x="908231" y="1306237"/>
              <a:ext cx="551872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Preenchimento do campo “Dependente”</a:t>
              </a:r>
              <a:endParaRPr/>
            </a:p>
          </p:txBody>
        </p:sp>
        <p:pic>
          <p:nvPicPr>
            <p:cNvPr descr="Marca de seleção" id="3677" name="Google Shape;3677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3519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78" name="Google Shape;3678;p79"/>
          <p:cNvGrpSpPr/>
          <p:nvPr/>
        </p:nvGrpSpPr>
        <p:grpSpPr>
          <a:xfrm>
            <a:off x="162988" y="5134421"/>
            <a:ext cx="6557969" cy="842089"/>
            <a:chOff x="162988" y="5309681"/>
            <a:chExt cx="6557969" cy="842089"/>
          </a:xfrm>
        </p:grpSpPr>
        <p:pic>
          <p:nvPicPr>
            <p:cNvPr id="3679" name="Google Shape;3679;p7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8" y="5309681"/>
              <a:ext cx="6557969" cy="842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0" name="Google Shape;3680;p79"/>
            <p:cNvSpPr/>
            <p:nvPr/>
          </p:nvSpPr>
          <p:spPr>
            <a:xfrm>
              <a:off x="433136" y="5466346"/>
              <a:ext cx="6287821" cy="21307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1" name="Google Shape;3681;p79"/>
            <p:cNvSpPr/>
            <p:nvPr/>
          </p:nvSpPr>
          <p:spPr>
            <a:xfrm>
              <a:off x="433136" y="5682827"/>
              <a:ext cx="1050759" cy="21255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79"/>
            <p:cNvSpPr/>
            <p:nvPr/>
          </p:nvSpPr>
          <p:spPr>
            <a:xfrm>
              <a:off x="1483895" y="5680589"/>
              <a:ext cx="270148" cy="21255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79"/>
            <p:cNvSpPr/>
            <p:nvPr/>
          </p:nvSpPr>
          <p:spPr>
            <a:xfrm>
              <a:off x="1754042" y="5680589"/>
              <a:ext cx="1420958" cy="21255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79"/>
            <p:cNvSpPr/>
            <p:nvPr/>
          </p:nvSpPr>
          <p:spPr>
            <a:xfrm>
              <a:off x="3175666" y="5680589"/>
              <a:ext cx="1450475" cy="21255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79"/>
            <p:cNvSpPr/>
            <p:nvPr/>
          </p:nvSpPr>
          <p:spPr>
            <a:xfrm>
              <a:off x="4626141" y="5678263"/>
              <a:ext cx="2094816" cy="21255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79"/>
            <p:cNvSpPr/>
            <p:nvPr/>
          </p:nvSpPr>
          <p:spPr>
            <a:xfrm>
              <a:off x="965421" y="5897624"/>
              <a:ext cx="5755536" cy="25414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7" name="Google Shape;3687;p79"/>
          <p:cNvGrpSpPr/>
          <p:nvPr/>
        </p:nvGrpSpPr>
        <p:grpSpPr>
          <a:xfrm>
            <a:off x="131397" y="2305543"/>
            <a:ext cx="6595204" cy="2296937"/>
            <a:chOff x="131397" y="2305543"/>
            <a:chExt cx="6595204" cy="2296937"/>
          </a:xfrm>
        </p:grpSpPr>
        <p:pic>
          <p:nvPicPr>
            <p:cNvPr id="3688" name="Google Shape;3688;p7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1398" y="2305543"/>
              <a:ext cx="6595203" cy="22969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9" name="Google Shape;3689;p79"/>
            <p:cNvSpPr/>
            <p:nvPr/>
          </p:nvSpPr>
          <p:spPr>
            <a:xfrm>
              <a:off x="131398" y="3231173"/>
              <a:ext cx="6595203" cy="23592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79"/>
            <p:cNvSpPr/>
            <p:nvPr/>
          </p:nvSpPr>
          <p:spPr>
            <a:xfrm>
              <a:off x="131398" y="3467101"/>
              <a:ext cx="1059228" cy="2359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79"/>
            <p:cNvSpPr/>
            <p:nvPr/>
          </p:nvSpPr>
          <p:spPr>
            <a:xfrm>
              <a:off x="1190626" y="3467101"/>
              <a:ext cx="265641" cy="2359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79"/>
            <p:cNvSpPr/>
            <p:nvPr/>
          </p:nvSpPr>
          <p:spPr>
            <a:xfrm>
              <a:off x="1721203" y="3467101"/>
              <a:ext cx="1453797" cy="2359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79"/>
            <p:cNvSpPr/>
            <p:nvPr/>
          </p:nvSpPr>
          <p:spPr>
            <a:xfrm>
              <a:off x="131398" y="3703028"/>
              <a:ext cx="6589559" cy="21307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4" name="Google Shape;3694;p79"/>
            <p:cNvSpPr/>
            <p:nvPr/>
          </p:nvSpPr>
          <p:spPr>
            <a:xfrm>
              <a:off x="1159933" y="3916104"/>
              <a:ext cx="4919134" cy="2359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79"/>
            <p:cNvSpPr/>
            <p:nvPr/>
          </p:nvSpPr>
          <p:spPr>
            <a:xfrm>
              <a:off x="137043" y="3916105"/>
              <a:ext cx="1022890" cy="2359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79"/>
            <p:cNvSpPr/>
            <p:nvPr/>
          </p:nvSpPr>
          <p:spPr>
            <a:xfrm>
              <a:off x="6079067" y="3916543"/>
              <a:ext cx="641890" cy="23592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79"/>
            <p:cNvSpPr/>
            <p:nvPr/>
          </p:nvSpPr>
          <p:spPr>
            <a:xfrm>
              <a:off x="131398" y="4152030"/>
              <a:ext cx="2535601" cy="22102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79"/>
            <p:cNvSpPr/>
            <p:nvPr/>
          </p:nvSpPr>
          <p:spPr>
            <a:xfrm>
              <a:off x="2667000" y="4156788"/>
              <a:ext cx="2041072" cy="21627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79"/>
            <p:cNvSpPr/>
            <p:nvPr/>
          </p:nvSpPr>
          <p:spPr>
            <a:xfrm>
              <a:off x="4708072" y="4152030"/>
              <a:ext cx="494529" cy="21612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79"/>
            <p:cNvSpPr/>
            <p:nvPr/>
          </p:nvSpPr>
          <p:spPr>
            <a:xfrm>
              <a:off x="131397" y="4377535"/>
              <a:ext cx="6589560" cy="22450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79"/>
            <p:cNvSpPr/>
            <p:nvPr/>
          </p:nvSpPr>
          <p:spPr>
            <a:xfrm>
              <a:off x="5056936" y="2318217"/>
              <a:ext cx="305639" cy="51273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79"/>
            <p:cNvSpPr/>
            <p:nvPr/>
          </p:nvSpPr>
          <p:spPr>
            <a:xfrm>
              <a:off x="4608717" y="3465897"/>
              <a:ext cx="2112240" cy="23592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3" name="Google Shape;3703;p79"/>
          <p:cNvGrpSpPr/>
          <p:nvPr/>
        </p:nvGrpSpPr>
        <p:grpSpPr>
          <a:xfrm>
            <a:off x="554126" y="6093946"/>
            <a:ext cx="6019960" cy="276999"/>
            <a:chOff x="654284" y="1306237"/>
            <a:chExt cx="5772669" cy="276999"/>
          </a:xfrm>
        </p:grpSpPr>
        <p:sp>
          <p:nvSpPr>
            <p:cNvPr id="3704" name="Google Shape;3704;p79"/>
            <p:cNvSpPr txBox="1"/>
            <p:nvPr/>
          </p:nvSpPr>
          <p:spPr>
            <a:xfrm>
              <a:off x="908231" y="1306237"/>
              <a:ext cx="551872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tenha mais dependentes que vão permanecer no plano, preencher conforme acima</a:t>
              </a:r>
              <a:endParaRPr/>
            </a:p>
          </p:txBody>
        </p:sp>
        <p:pic>
          <p:nvPicPr>
            <p:cNvPr descr="Marca de seleção" id="3705" name="Google Shape;3705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32754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06" name="Google Shape;3706;p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1397" y="6492866"/>
            <a:ext cx="6589560" cy="2362822"/>
          </a:xfrm>
          <a:prstGeom prst="rect">
            <a:avLst/>
          </a:prstGeom>
          <a:noFill/>
          <a:ln>
            <a:noFill/>
          </a:ln>
        </p:spPr>
      </p:pic>
      <p:sp>
        <p:nvSpPr>
          <p:cNvPr id="3707" name="Google Shape;3707;p79"/>
          <p:cNvSpPr/>
          <p:nvPr/>
        </p:nvSpPr>
        <p:spPr>
          <a:xfrm>
            <a:off x="131397" y="6480950"/>
            <a:ext cx="6589558" cy="2374738"/>
          </a:xfrm>
          <a:prstGeom prst="rect">
            <a:avLst/>
          </a:prstGeom>
          <a:noFill/>
          <a:ln cap="flat" cmpd="sng" w="28575">
            <a:solidFill>
              <a:srgbClr val="F5E2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2" name="Google Shape;3712;p80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713" name="Google Shape;3713;p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4" name="Google Shape;3714;p80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715" name="Google Shape;3715;p80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GNDI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6" name="Google Shape;3716;p80"/>
          <p:cNvGrpSpPr/>
          <p:nvPr/>
        </p:nvGrpSpPr>
        <p:grpSpPr>
          <a:xfrm>
            <a:off x="180865" y="964237"/>
            <a:ext cx="6514146" cy="1191924"/>
            <a:chOff x="180865" y="265737"/>
            <a:chExt cx="6514146" cy="1191924"/>
          </a:xfrm>
        </p:grpSpPr>
        <p:sp>
          <p:nvSpPr>
            <p:cNvPr id="3717" name="Google Shape;3717;p80"/>
            <p:cNvSpPr txBox="1"/>
            <p:nvPr/>
          </p:nvSpPr>
          <p:spPr>
            <a:xfrm>
              <a:off x="554126" y="318888"/>
              <a:ext cx="6140885" cy="1138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Continuação - Termo de opção de continuidade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3718" name="Google Shape;3718;p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719" name="Google Shape;3719;p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20" name="Google Shape;3720;p80"/>
          <p:cNvGrpSpPr/>
          <p:nvPr/>
        </p:nvGrpSpPr>
        <p:grpSpPr>
          <a:xfrm>
            <a:off x="162986" y="2311349"/>
            <a:ext cx="6532025" cy="1801965"/>
            <a:chOff x="162986" y="2311349"/>
            <a:chExt cx="6532025" cy="1801965"/>
          </a:xfrm>
        </p:grpSpPr>
        <p:pic>
          <p:nvPicPr>
            <p:cNvPr id="3721" name="Google Shape;3721;p8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2986" y="2311349"/>
              <a:ext cx="6532023" cy="17950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2" name="Google Shape;3722;p80"/>
            <p:cNvSpPr/>
            <p:nvPr/>
          </p:nvSpPr>
          <p:spPr>
            <a:xfrm>
              <a:off x="162988" y="2318217"/>
              <a:ext cx="6532023" cy="45635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80"/>
            <p:cNvSpPr/>
            <p:nvPr/>
          </p:nvSpPr>
          <p:spPr>
            <a:xfrm>
              <a:off x="162987" y="2774576"/>
              <a:ext cx="6532023" cy="133873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4" name="Google Shape;3724;p80"/>
          <p:cNvGrpSpPr/>
          <p:nvPr/>
        </p:nvGrpSpPr>
        <p:grpSpPr>
          <a:xfrm>
            <a:off x="576890" y="4312017"/>
            <a:ext cx="6067586" cy="523220"/>
            <a:chOff x="554127" y="318888"/>
            <a:chExt cx="6067586" cy="523220"/>
          </a:xfrm>
        </p:grpSpPr>
        <p:sp>
          <p:nvSpPr>
            <p:cNvPr id="3725" name="Google Shape;3725;p80"/>
            <p:cNvSpPr txBox="1"/>
            <p:nvPr/>
          </p:nvSpPr>
          <p:spPr>
            <a:xfrm>
              <a:off x="554127" y="318888"/>
              <a:ext cx="606758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do titular ou responsável legal em caso de beneficiário menor de idade”.</a:t>
              </a:r>
              <a:endParaRPr/>
            </a:p>
          </p:txBody>
        </p:sp>
        <p:pic>
          <p:nvPicPr>
            <p:cNvPr descr="Marca de seleção" id="3726" name="Google Shape;3726;p8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27" name="Google Shape;3727;p80"/>
          <p:cNvGrpSpPr/>
          <p:nvPr/>
        </p:nvGrpSpPr>
        <p:grpSpPr>
          <a:xfrm>
            <a:off x="162985" y="5022968"/>
            <a:ext cx="6532023" cy="1948487"/>
            <a:chOff x="162985" y="4825311"/>
            <a:chExt cx="6532023" cy="1948487"/>
          </a:xfrm>
        </p:grpSpPr>
        <p:pic>
          <p:nvPicPr>
            <p:cNvPr id="3728" name="Google Shape;3728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85" y="4825311"/>
              <a:ext cx="6532023" cy="1948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9" name="Google Shape;3729;p80"/>
            <p:cNvSpPr/>
            <p:nvPr/>
          </p:nvSpPr>
          <p:spPr>
            <a:xfrm>
              <a:off x="2500488" y="5796844"/>
              <a:ext cx="4176647" cy="90593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/>
            </a:p>
          </p:txBody>
        </p:sp>
        <p:sp>
          <p:nvSpPr>
            <p:cNvPr id="3730" name="Google Shape;3730;p80"/>
            <p:cNvSpPr/>
            <p:nvPr/>
          </p:nvSpPr>
          <p:spPr>
            <a:xfrm>
              <a:off x="180865" y="5796844"/>
              <a:ext cx="2319623" cy="90593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4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5" name="Google Shape;3735;p81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736" name="Google Shape;3736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7" name="Google Shape;3737;p81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738" name="Google Shape;3738;p81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GNDI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39" name="Google Shape;3739;p81"/>
          <p:cNvGrpSpPr/>
          <p:nvPr/>
        </p:nvGrpSpPr>
        <p:grpSpPr>
          <a:xfrm>
            <a:off x="180865" y="964237"/>
            <a:ext cx="6514146" cy="1376590"/>
            <a:chOff x="180865" y="265737"/>
            <a:chExt cx="6514146" cy="1376590"/>
          </a:xfrm>
        </p:grpSpPr>
        <p:sp>
          <p:nvSpPr>
            <p:cNvPr id="3740" name="Google Shape;3740;p81"/>
            <p:cNvSpPr txBox="1"/>
            <p:nvPr/>
          </p:nvSpPr>
          <p:spPr>
            <a:xfrm>
              <a:off x="554126" y="318888"/>
              <a:ext cx="6140885" cy="1323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Continuação - Termo de opção de continuidade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do titular ou responsável legal em caso de beneficiário menor de idade”.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3741" name="Google Shape;3741;p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742" name="Google Shape;3742;p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43" name="Google Shape;3743;p81"/>
          <p:cNvGrpSpPr/>
          <p:nvPr/>
        </p:nvGrpSpPr>
        <p:grpSpPr>
          <a:xfrm>
            <a:off x="1116634" y="2331041"/>
            <a:ext cx="4624731" cy="6557571"/>
            <a:chOff x="1116634" y="2331041"/>
            <a:chExt cx="4624731" cy="6557571"/>
          </a:xfrm>
        </p:grpSpPr>
        <p:pic>
          <p:nvPicPr>
            <p:cNvPr id="3744" name="Google Shape;3744;p8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16634" y="2331041"/>
              <a:ext cx="4624731" cy="6557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5" name="Google Shape;3745;p81"/>
            <p:cNvSpPr/>
            <p:nvPr/>
          </p:nvSpPr>
          <p:spPr>
            <a:xfrm>
              <a:off x="2772508" y="8589816"/>
              <a:ext cx="2954215" cy="27478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/>
            </a:p>
          </p:txBody>
        </p:sp>
        <p:sp>
          <p:nvSpPr>
            <p:cNvPr id="3746" name="Google Shape;3746;p81"/>
            <p:cNvSpPr/>
            <p:nvPr/>
          </p:nvSpPr>
          <p:spPr>
            <a:xfrm>
              <a:off x="1116634" y="8589817"/>
              <a:ext cx="1655874" cy="27478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0" name="Shape 3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1" name="Google Shape;3751;p82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3752" name="Google Shape;3752;p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3" name="Google Shape;3753;p82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754" name="Google Shape;3754;p82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GNDI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55" name="Google Shape;3755;p82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3756" name="Google Shape;3756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7" name="Google Shape;3757;p82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TOTAL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3758" name="Google Shape;3758;p8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59" name="Google Shape;3759;p82"/>
          <p:cNvGrpSpPr/>
          <p:nvPr/>
        </p:nvGrpSpPr>
        <p:grpSpPr>
          <a:xfrm>
            <a:off x="628571" y="4035270"/>
            <a:ext cx="6067586" cy="677108"/>
            <a:chOff x="554127" y="318888"/>
            <a:chExt cx="6067586" cy="677108"/>
          </a:xfrm>
        </p:grpSpPr>
        <p:sp>
          <p:nvSpPr>
            <p:cNvPr id="3760" name="Google Shape;3760;p82"/>
            <p:cNvSpPr txBox="1"/>
            <p:nvPr/>
          </p:nvSpPr>
          <p:spPr>
            <a:xfrm>
              <a:off x="554127" y="318888"/>
              <a:ext cx="6067586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“Carta de cancelamento”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marcados.</a:t>
              </a:r>
              <a:endParaRPr/>
            </a:p>
          </p:txBody>
        </p:sp>
        <p:pic>
          <p:nvPicPr>
            <p:cNvPr descr="Marca de seleção" id="3761" name="Google Shape;3761;p8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2" name="Google Shape;3762;p82"/>
          <p:cNvGrpSpPr/>
          <p:nvPr/>
        </p:nvGrpSpPr>
        <p:grpSpPr>
          <a:xfrm>
            <a:off x="609548" y="6513707"/>
            <a:ext cx="6067586" cy="307777"/>
            <a:chOff x="554127" y="318888"/>
            <a:chExt cx="6067586" cy="307777"/>
          </a:xfrm>
        </p:grpSpPr>
        <p:sp>
          <p:nvSpPr>
            <p:cNvPr id="3763" name="Google Shape;3763;p82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3764" name="Google Shape;3764;p8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5" name="Google Shape;3765;p82"/>
          <p:cNvGrpSpPr/>
          <p:nvPr/>
        </p:nvGrpSpPr>
        <p:grpSpPr>
          <a:xfrm>
            <a:off x="84667" y="2341183"/>
            <a:ext cx="6688666" cy="1468392"/>
            <a:chOff x="84667" y="2341183"/>
            <a:chExt cx="6688666" cy="1468392"/>
          </a:xfrm>
        </p:grpSpPr>
        <p:pic>
          <p:nvPicPr>
            <p:cNvPr id="3766" name="Google Shape;3766;p8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667" y="2341183"/>
              <a:ext cx="6688666" cy="14453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7" name="Google Shape;3767;p82"/>
            <p:cNvSpPr/>
            <p:nvPr/>
          </p:nvSpPr>
          <p:spPr>
            <a:xfrm>
              <a:off x="84667" y="3249778"/>
              <a:ext cx="6688666" cy="55979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8" name="Google Shape;3768;p82"/>
          <p:cNvGrpSpPr/>
          <p:nvPr/>
        </p:nvGrpSpPr>
        <p:grpSpPr>
          <a:xfrm>
            <a:off x="84667" y="4891497"/>
            <a:ext cx="6688666" cy="1183933"/>
            <a:chOff x="84667" y="4891497"/>
            <a:chExt cx="6688666" cy="1183933"/>
          </a:xfrm>
        </p:grpSpPr>
        <p:pic>
          <p:nvPicPr>
            <p:cNvPr id="3769" name="Google Shape;3769;p8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667" y="4891497"/>
              <a:ext cx="6688666" cy="11839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0" name="Google Shape;3770;p82"/>
            <p:cNvSpPr/>
            <p:nvPr/>
          </p:nvSpPr>
          <p:spPr>
            <a:xfrm>
              <a:off x="84667" y="5329774"/>
              <a:ext cx="6688666" cy="74565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1" name="Google Shape;3771;p82"/>
          <p:cNvGrpSpPr/>
          <p:nvPr/>
        </p:nvGrpSpPr>
        <p:grpSpPr>
          <a:xfrm>
            <a:off x="84667" y="7080916"/>
            <a:ext cx="6688666" cy="1502150"/>
            <a:chOff x="84667" y="7080916"/>
            <a:chExt cx="6688666" cy="1502150"/>
          </a:xfrm>
        </p:grpSpPr>
        <p:pic>
          <p:nvPicPr>
            <p:cNvPr id="3772" name="Google Shape;3772;p8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667" y="7080916"/>
              <a:ext cx="6688666" cy="14943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3" name="Google Shape;3773;p82"/>
            <p:cNvSpPr/>
            <p:nvPr/>
          </p:nvSpPr>
          <p:spPr>
            <a:xfrm>
              <a:off x="84667" y="8027864"/>
              <a:ext cx="35776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82"/>
            <p:cNvSpPr/>
            <p:nvPr/>
          </p:nvSpPr>
          <p:spPr>
            <a:xfrm>
              <a:off x="4528038" y="8035678"/>
              <a:ext cx="2245295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8" name="Shape 3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9" name="Google Shape;3779;p83"/>
          <p:cNvGrpSpPr/>
          <p:nvPr/>
        </p:nvGrpSpPr>
        <p:grpSpPr>
          <a:xfrm>
            <a:off x="628571" y="4028641"/>
            <a:ext cx="6067586" cy="861774"/>
            <a:chOff x="554127" y="318888"/>
            <a:chExt cx="6067586" cy="861774"/>
          </a:xfrm>
        </p:grpSpPr>
        <p:sp>
          <p:nvSpPr>
            <p:cNvPr id="3780" name="Google Shape;3780;p83"/>
            <p:cNvSpPr txBox="1"/>
            <p:nvPr/>
          </p:nvSpPr>
          <p:spPr>
            <a:xfrm>
              <a:off x="554127" y="318888"/>
              <a:ext cx="6067586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“Carta de cancelamento”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 e dados de todos os dependentes que deverão ser excluídos.</a:t>
              </a:r>
              <a:endParaRPr/>
            </a:p>
          </p:txBody>
        </p:sp>
        <p:pic>
          <p:nvPicPr>
            <p:cNvPr descr="Marca de seleção" id="3781" name="Google Shape;3781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82" name="Google Shape;3782;p83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3783" name="Google Shape;3783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4" name="Google Shape;3784;p83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785" name="Google Shape;3785;p83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GNDI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6" name="Google Shape;3786;p83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3787" name="Google Shape;3787;p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8" name="Google Shape;3788;p83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de DEPENDENTES plano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3789" name="Google Shape;3789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0" name="Google Shape;3790;p83"/>
          <p:cNvGrpSpPr/>
          <p:nvPr/>
        </p:nvGrpSpPr>
        <p:grpSpPr>
          <a:xfrm>
            <a:off x="84667" y="2319721"/>
            <a:ext cx="6688666" cy="1451796"/>
            <a:chOff x="84667" y="2319721"/>
            <a:chExt cx="6688666" cy="1451796"/>
          </a:xfrm>
        </p:grpSpPr>
        <p:pic>
          <p:nvPicPr>
            <p:cNvPr id="3791" name="Google Shape;3791;p8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667" y="2319721"/>
              <a:ext cx="6688666" cy="14301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2" name="Google Shape;3792;p83"/>
            <p:cNvSpPr/>
            <p:nvPr/>
          </p:nvSpPr>
          <p:spPr>
            <a:xfrm>
              <a:off x="84667" y="3211720"/>
              <a:ext cx="6688666" cy="559797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3" name="Google Shape;3793;p83"/>
          <p:cNvGrpSpPr/>
          <p:nvPr/>
        </p:nvGrpSpPr>
        <p:grpSpPr>
          <a:xfrm>
            <a:off x="84667" y="4929871"/>
            <a:ext cx="6688666" cy="1918925"/>
            <a:chOff x="84667" y="4929871"/>
            <a:chExt cx="6688666" cy="1918925"/>
          </a:xfrm>
        </p:grpSpPr>
        <p:pic>
          <p:nvPicPr>
            <p:cNvPr id="3794" name="Google Shape;3794;p8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667" y="4929871"/>
              <a:ext cx="6688666" cy="191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5" name="Google Shape;3795;p83"/>
            <p:cNvSpPr/>
            <p:nvPr/>
          </p:nvSpPr>
          <p:spPr>
            <a:xfrm>
              <a:off x="84667" y="5254224"/>
              <a:ext cx="6688666" cy="159457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6" name="Google Shape;3796;p83"/>
          <p:cNvGrpSpPr/>
          <p:nvPr/>
        </p:nvGrpSpPr>
        <p:grpSpPr>
          <a:xfrm>
            <a:off x="609548" y="7095386"/>
            <a:ext cx="6067586" cy="307777"/>
            <a:chOff x="554127" y="318888"/>
            <a:chExt cx="6067586" cy="307777"/>
          </a:xfrm>
        </p:grpSpPr>
        <p:sp>
          <p:nvSpPr>
            <p:cNvPr id="3797" name="Google Shape;3797;p83"/>
            <p:cNvSpPr txBox="1"/>
            <p:nvPr/>
          </p:nvSpPr>
          <p:spPr>
            <a:xfrm>
              <a:off x="554127" y="318888"/>
              <a:ext cx="606758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 campo “Assinatura Funcionário”.</a:t>
              </a:r>
              <a:endParaRPr/>
            </a:p>
          </p:txBody>
        </p:sp>
        <p:pic>
          <p:nvPicPr>
            <p:cNvPr descr="Marca de seleção" id="3798" name="Google Shape;3798;p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9" name="Google Shape;3799;p83"/>
          <p:cNvGrpSpPr/>
          <p:nvPr/>
        </p:nvGrpSpPr>
        <p:grpSpPr>
          <a:xfrm>
            <a:off x="84666" y="7649753"/>
            <a:ext cx="6688667" cy="1188119"/>
            <a:chOff x="84666" y="7649753"/>
            <a:chExt cx="6688667" cy="1188119"/>
          </a:xfrm>
        </p:grpSpPr>
        <p:pic>
          <p:nvPicPr>
            <p:cNvPr id="3800" name="Google Shape;3800;p8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667" y="7649753"/>
              <a:ext cx="6688666" cy="1188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1" name="Google Shape;3801;p83"/>
            <p:cNvSpPr/>
            <p:nvPr/>
          </p:nvSpPr>
          <p:spPr>
            <a:xfrm>
              <a:off x="84666" y="8310296"/>
              <a:ext cx="3577698" cy="41700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2" name="Google Shape;3802;p83"/>
            <p:cNvSpPr/>
            <p:nvPr/>
          </p:nvSpPr>
          <p:spPr>
            <a:xfrm>
              <a:off x="4509291" y="8243812"/>
              <a:ext cx="2245295" cy="54738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6" name="Shape 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7" name="Google Shape;3807;p84"/>
          <p:cNvSpPr txBox="1"/>
          <p:nvPr/>
        </p:nvSpPr>
        <p:spPr>
          <a:xfrm>
            <a:off x="162988" y="313075"/>
            <a:ext cx="5087619" cy="799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600"/>
              <a:buFont typeface="Calibri"/>
              <a:buNone/>
            </a:pPr>
            <a:r>
              <a:rPr b="1" lang="pt-BR" sz="2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Introdução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600"/>
              <a:buFont typeface="Calibri"/>
              <a:buNone/>
            </a:pPr>
            <a:r>
              <a:rPr lang="pt-BR" sz="2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H Saúde</a:t>
            </a:r>
            <a:endParaRPr/>
          </a:p>
        </p:txBody>
      </p:sp>
      <p:grpSp>
        <p:nvGrpSpPr>
          <p:cNvPr id="3808" name="Google Shape;3808;p84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3809" name="Google Shape;3809;p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0" name="Google Shape;3810;p84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3811" name="Google Shape;3811;p84"/>
          <p:cNvGrpSpPr/>
          <p:nvPr/>
        </p:nvGrpSpPr>
        <p:grpSpPr>
          <a:xfrm>
            <a:off x="162988" y="1662852"/>
            <a:ext cx="6541989" cy="2783162"/>
            <a:chOff x="162988" y="1318600"/>
            <a:chExt cx="6541989" cy="2783162"/>
          </a:xfrm>
        </p:grpSpPr>
        <p:pic>
          <p:nvPicPr>
            <p:cNvPr descr="Estetoscópio" id="3812" name="Google Shape;3812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3" name="Google Shape;3813;p84"/>
            <p:cNvSpPr txBox="1"/>
            <p:nvPr/>
          </p:nvSpPr>
          <p:spPr>
            <a:xfrm>
              <a:off x="569214" y="1331773"/>
              <a:ext cx="6135763" cy="2769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Neste manual constam os procedimentos, documentações, formulários e orientações para envio e preenchimento de cada operadora, </a:t>
              </a: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TODAS as documentações listadas</a:t>
              </a: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e </a:t>
              </a: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informações circuladas em amarelo </a:t>
              </a:r>
              <a:r>
                <a:rPr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são imprescindíveis para a realização dos processos de inclusão, exclusão e plano de continuidade.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Sem as mesmas corretas e completas, os processos poderão atrasar e até mesmo perder o prazo, podendo acarretar em custos, carências e negativa da operadora.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4" name="Google Shape;3814;p84"/>
          <p:cNvGrpSpPr/>
          <p:nvPr/>
        </p:nvGrpSpPr>
        <p:grpSpPr>
          <a:xfrm>
            <a:off x="162988" y="4420712"/>
            <a:ext cx="6541989" cy="3844991"/>
            <a:chOff x="162988" y="4420712"/>
            <a:chExt cx="6541989" cy="3844991"/>
          </a:xfrm>
        </p:grpSpPr>
        <p:pic>
          <p:nvPicPr>
            <p:cNvPr descr="Estetoscópio" id="3815" name="Google Shape;3815;p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442071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6" name="Google Shape;3816;p84"/>
            <p:cNvSpPr txBox="1"/>
            <p:nvPr/>
          </p:nvSpPr>
          <p:spPr>
            <a:xfrm>
              <a:off x="569214" y="4433885"/>
              <a:ext cx="6135763" cy="38318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Operadoras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Ameplan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Bradesco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Cemeru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Clinipam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GNDI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800">
                  <a:solidFill>
                    <a:srgbClr val="31384D"/>
                  </a:solidFill>
                  <a:highlight>
                    <a:srgbClr val="F5E266"/>
                  </a:highlight>
                  <a:latin typeface="Calibri"/>
                  <a:ea typeface="Calibri"/>
                  <a:cs typeface="Calibri"/>
                  <a:sym typeface="Calibri"/>
                </a:rPr>
                <a:t>H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Mediplan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São Francisco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São Francisco Vidas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São Lucas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Saúde Beneficência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Única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600" u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Unimed Costa do Sol</a:t>
              </a:r>
              <a:endParaRPr/>
            </a:p>
          </p:txBody>
        </p:sp>
        <p:pic>
          <p:nvPicPr>
            <p:cNvPr descr="Marca de seleção" id="3817" name="Google Shape;3817;p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2" y="496479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18" name="Google Shape;3818;p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210773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19" name="Google Shape;3819;p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546343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20" name="Google Shape;3820;p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7065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21" name="Google Shape;3821;p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7" y="595792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22" name="Google Shape;3822;p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21932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23" name="Google Shape;3823;p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6" y="646687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24" name="Google Shape;3824;p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70217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25" name="Google Shape;3825;p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695552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26" name="Google Shape;3826;p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19632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27" name="Google Shape;3827;p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44940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28" name="Google Shape;3828;p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5" y="767995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29" name="Google Shape;3829;p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0503" y="792738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3" name="Shape 3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4" name="Google Shape;3834;p85"/>
          <p:cNvSpPr txBox="1"/>
          <p:nvPr/>
        </p:nvSpPr>
        <p:spPr>
          <a:xfrm>
            <a:off x="162988" y="313076"/>
            <a:ext cx="5087619" cy="804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Inclusões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– H Saúde</a:t>
            </a:r>
            <a:endParaRPr/>
          </a:p>
        </p:txBody>
      </p:sp>
      <p:grpSp>
        <p:nvGrpSpPr>
          <p:cNvPr id="3835" name="Google Shape;3835;p85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3836" name="Google Shape;3836;p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7" name="Google Shape;3837;p85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3838" name="Google Shape;3838;p85"/>
          <p:cNvGrpSpPr/>
          <p:nvPr/>
        </p:nvGrpSpPr>
        <p:grpSpPr>
          <a:xfrm>
            <a:off x="162988" y="1242400"/>
            <a:ext cx="6542126" cy="7739973"/>
            <a:chOff x="162988" y="1318600"/>
            <a:chExt cx="6542126" cy="7739973"/>
          </a:xfrm>
        </p:grpSpPr>
        <p:pic>
          <p:nvPicPr>
            <p:cNvPr descr="Estetoscópio" id="3839" name="Google Shape;3839;p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988" y="1318600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0" name="Google Shape;3840;p85"/>
            <p:cNvSpPr txBox="1"/>
            <p:nvPr/>
          </p:nvSpPr>
          <p:spPr>
            <a:xfrm>
              <a:off x="569214" y="1331773"/>
              <a:ext cx="6135900" cy="77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Inclusões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Termo de adesão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Carta de orientação ao beneficiário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Declaração de saúde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 (cópias)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Titular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 e registro)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Ficha de registro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Dependentes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Cônjuge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casamento, união estável ou comprovação de filhos em comum)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Filhos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Comprovação de vínculo (certidão de nascimento ou declaração de guarda)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(para maiores de 18 anos) e CPF (para todos)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Respeitando a convenção coletiva, os beneficiários serão isentos de carências quando solicitada a inclusão em até no máximo 90 ou 180 dias da data de admissão (dependendo do cargo) e até 30 dias da data de vínculo, no caso de novos dependentes. Para inclusões após o prazo determinado, serão aplicadas carências conforme ANS.</a:t>
              </a:r>
              <a:endParaRPr/>
            </a:p>
          </p:txBody>
        </p:sp>
        <p:pic>
          <p:nvPicPr>
            <p:cNvPr descr="Marca de seleção" id="3841" name="Google Shape;3841;p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54" y="204518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42" name="Google Shape;3842;p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8" y="246957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43" name="Google Shape;3843;p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385272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44" name="Google Shape;3844;p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8" y="406834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45" name="Google Shape;3845;p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5" y="607992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46" name="Google Shape;3846;p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1964" y="651386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47" name="Google Shape;3847;p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731927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48" name="Google Shape;3848;p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9" y="753476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49" name="Google Shape;3849;p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6" y="8155861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50" name="Google Shape;3850;p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4" y="427333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51" name="Google Shape;3851;p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49053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52" name="Google Shape;3852;p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30" y="470699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853" name="Google Shape;3853;p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3627" y="225017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7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8" name="Google Shape;3858;p86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3859" name="Google Shape;3859;p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0" name="Google Shape;3860;p86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3861" name="Google Shape;3861;p86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3862" name="Google Shape;3862;p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3" name="Google Shape;3863;p86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864" name="Google Shape;3864;p86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H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65" name="Google Shape;3865;p86"/>
          <p:cNvGrpSpPr/>
          <p:nvPr/>
        </p:nvGrpSpPr>
        <p:grpSpPr>
          <a:xfrm>
            <a:off x="180865" y="1054955"/>
            <a:ext cx="5771202" cy="1121169"/>
            <a:chOff x="207724" y="1073086"/>
            <a:chExt cx="5771202" cy="1121169"/>
          </a:xfrm>
        </p:grpSpPr>
        <p:pic>
          <p:nvPicPr>
            <p:cNvPr descr="Estetoscópio" id="3866" name="Google Shape;3866;p8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724" y="10730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7" name="Google Shape;3867;p86"/>
            <p:cNvSpPr txBox="1"/>
            <p:nvPr/>
          </p:nvSpPr>
          <p:spPr>
            <a:xfrm>
              <a:off x="568230" y="1086259"/>
              <a:ext cx="5410696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Termo de adesão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Preenchimento dos campos de informações do titular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Assinalar tipo de movimentação e preencher TODOS os campos marcados.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3868" name="Google Shape;3868;p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53836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9" name="Google Shape;3869;p86"/>
          <p:cNvGrpSpPr/>
          <p:nvPr/>
        </p:nvGrpSpPr>
        <p:grpSpPr>
          <a:xfrm>
            <a:off x="609548" y="6276607"/>
            <a:ext cx="6067586" cy="677108"/>
            <a:chOff x="554127" y="318888"/>
            <a:chExt cx="6067586" cy="677108"/>
          </a:xfrm>
        </p:grpSpPr>
        <p:sp>
          <p:nvSpPr>
            <p:cNvPr id="3870" name="Google Shape;3870;p86"/>
            <p:cNvSpPr txBox="1"/>
            <p:nvPr/>
          </p:nvSpPr>
          <p:spPr>
            <a:xfrm>
              <a:off x="554127" y="318888"/>
              <a:ext cx="6067586" cy="6771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Preenchimento do campo “Dependente”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 para todos os dependentes que deverão ser incluídos.</a:t>
              </a:r>
              <a:endParaRPr/>
            </a:p>
          </p:txBody>
        </p:sp>
        <p:pic>
          <p:nvPicPr>
            <p:cNvPr descr="Marca de seleção" id="3871" name="Google Shape;3871;p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72" name="Google Shape;3872;p86"/>
          <p:cNvGrpSpPr/>
          <p:nvPr/>
        </p:nvGrpSpPr>
        <p:grpSpPr>
          <a:xfrm>
            <a:off x="180865" y="7140367"/>
            <a:ext cx="6514146" cy="982132"/>
            <a:chOff x="180865" y="7140367"/>
            <a:chExt cx="6514146" cy="982132"/>
          </a:xfrm>
        </p:grpSpPr>
        <p:pic>
          <p:nvPicPr>
            <p:cNvPr id="3873" name="Google Shape;3873;p8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0865" y="7140367"/>
              <a:ext cx="6514146" cy="982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4" name="Google Shape;3874;p86"/>
            <p:cNvSpPr/>
            <p:nvPr/>
          </p:nvSpPr>
          <p:spPr>
            <a:xfrm>
              <a:off x="329051" y="7273434"/>
              <a:ext cx="4791589" cy="27978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86"/>
            <p:cNvSpPr/>
            <p:nvPr/>
          </p:nvSpPr>
          <p:spPr>
            <a:xfrm>
              <a:off x="5120432" y="7273434"/>
              <a:ext cx="919688" cy="27978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86"/>
            <p:cNvSpPr/>
            <p:nvPr/>
          </p:nvSpPr>
          <p:spPr>
            <a:xfrm>
              <a:off x="6040120" y="7272489"/>
              <a:ext cx="287201" cy="27978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86"/>
            <p:cNvSpPr/>
            <p:nvPr/>
          </p:nvSpPr>
          <p:spPr>
            <a:xfrm>
              <a:off x="6327321" y="7272489"/>
              <a:ext cx="349813" cy="27978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8" name="Google Shape;3878;p86"/>
            <p:cNvSpPr/>
            <p:nvPr/>
          </p:nvSpPr>
          <p:spPr>
            <a:xfrm>
              <a:off x="328843" y="7550776"/>
              <a:ext cx="1463671" cy="27978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9" name="Google Shape;3879;p86"/>
            <p:cNvSpPr/>
            <p:nvPr/>
          </p:nvSpPr>
          <p:spPr>
            <a:xfrm>
              <a:off x="1792515" y="7553829"/>
              <a:ext cx="671286" cy="27978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0" name="Google Shape;3880;p86"/>
            <p:cNvSpPr/>
            <p:nvPr/>
          </p:nvSpPr>
          <p:spPr>
            <a:xfrm>
              <a:off x="3534382" y="7550776"/>
              <a:ext cx="1442449" cy="27978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1" name="Google Shape;3881;p86"/>
            <p:cNvSpPr/>
            <p:nvPr/>
          </p:nvSpPr>
          <p:spPr>
            <a:xfrm>
              <a:off x="4976831" y="7547974"/>
              <a:ext cx="1700303" cy="27978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2" name="Google Shape;3882;p86"/>
            <p:cNvSpPr/>
            <p:nvPr/>
          </p:nvSpPr>
          <p:spPr>
            <a:xfrm>
              <a:off x="328843" y="7834224"/>
              <a:ext cx="4791589" cy="27978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3" name="Google Shape;3883;p86"/>
            <p:cNvSpPr/>
            <p:nvPr/>
          </p:nvSpPr>
          <p:spPr>
            <a:xfrm>
              <a:off x="5120536" y="7834224"/>
              <a:ext cx="1556598" cy="27978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4" name="Google Shape;3884;p86"/>
          <p:cNvGrpSpPr/>
          <p:nvPr/>
        </p:nvGrpSpPr>
        <p:grpSpPr>
          <a:xfrm>
            <a:off x="180865" y="2362776"/>
            <a:ext cx="6496269" cy="3740426"/>
            <a:chOff x="180865" y="2362776"/>
            <a:chExt cx="6496269" cy="3740426"/>
          </a:xfrm>
        </p:grpSpPr>
        <p:pic>
          <p:nvPicPr>
            <p:cNvPr id="3885" name="Google Shape;3885;p8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0865" y="2362776"/>
              <a:ext cx="6496269" cy="3740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6" name="Google Shape;3886;p86"/>
            <p:cNvSpPr/>
            <p:nvPr/>
          </p:nvSpPr>
          <p:spPr>
            <a:xfrm>
              <a:off x="215153" y="4262718"/>
              <a:ext cx="5141259" cy="26445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7" name="Google Shape;3887;p86"/>
            <p:cNvSpPr/>
            <p:nvPr/>
          </p:nvSpPr>
          <p:spPr>
            <a:xfrm>
              <a:off x="215153" y="4527176"/>
              <a:ext cx="2151529" cy="26445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8" name="Google Shape;3888;p86"/>
            <p:cNvSpPr/>
            <p:nvPr/>
          </p:nvSpPr>
          <p:spPr>
            <a:xfrm>
              <a:off x="2370378" y="4531658"/>
              <a:ext cx="2120942" cy="26445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9" name="Google Shape;3889;p86"/>
            <p:cNvSpPr/>
            <p:nvPr/>
          </p:nvSpPr>
          <p:spPr>
            <a:xfrm>
              <a:off x="5356411" y="4262718"/>
              <a:ext cx="1034637" cy="26445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0" name="Google Shape;3890;p86"/>
            <p:cNvSpPr/>
            <p:nvPr/>
          </p:nvSpPr>
          <p:spPr>
            <a:xfrm>
              <a:off x="6391047" y="4262718"/>
              <a:ext cx="286087" cy="26445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1" name="Google Shape;3891;p86"/>
            <p:cNvSpPr/>
            <p:nvPr/>
          </p:nvSpPr>
          <p:spPr>
            <a:xfrm>
              <a:off x="4428370" y="4796116"/>
              <a:ext cx="2248764" cy="26445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2" name="Google Shape;3892;p86"/>
            <p:cNvSpPr/>
            <p:nvPr/>
          </p:nvSpPr>
          <p:spPr>
            <a:xfrm>
              <a:off x="215152" y="5065056"/>
              <a:ext cx="4993341" cy="26445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3" name="Google Shape;3893;p86"/>
            <p:cNvSpPr/>
            <p:nvPr/>
          </p:nvSpPr>
          <p:spPr>
            <a:xfrm>
              <a:off x="5208492" y="5058668"/>
              <a:ext cx="521747" cy="27084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4" name="Google Shape;3894;p86"/>
            <p:cNvSpPr/>
            <p:nvPr/>
          </p:nvSpPr>
          <p:spPr>
            <a:xfrm>
              <a:off x="215151" y="5333996"/>
              <a:ext cx="1994649" cy="26445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5" name="Google Shape;3895;p86"/>
            <p:cNvSpPr/>
            <p:nvPr/>
          </p:nvSpPr>
          <p:spPr>
            <a:xfrm>
              <a:off x="2209799" y="5333996"/>
              <a:ext cx="2998693" cy="26445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6" name="Google Shape;3896;p86"/>
            <p:cNvSpPr/>
            <p:nvPr/>
          </p:nvSpPr>
          <p:spPr>
            <a:xfrm>
              <a:off x="5208492" y="5334907"/>
              <a:ext cx="276003" cy="26445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7" name="Google Shape;3897;p86"/>
            <p:cNvSpPr/>
            <p:nvPr/>
          </p:nvSpPr>
          <p:spPr>
            <a:xfrm>
              <a:off x="5484495" y="5334231"/>
              <a:ext cx="1192639" cy="26445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8" name="Google Shape;3898;p86"/>
            <p:cNvSpPr/>
            <p:nvPr/>
          </p:nvSpPr>
          <p:spPr>
            <a:xfrm>
              <a:off x="4575175" y="5602935"/>
              <a:ext cx="2101959" cy="24480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9" name="Google Shape;3899;p86"/>
            <p:cNvSpPr/>
            <p:nvPr/>
          </p:nvSpPr>
          <p:spPr>
            <a:xfrm>
              <a:off x="215151" y="5856639"/>
              <a:ext cx="6461983" cy="24480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86"/>
            <p:cNvSpPr/>
            <p:nvPr/>
          </p:nvSpPr>
          <p:spPr>
            <a:xfrm>
              <a:off x="215152" y="3828143"/>
              <a:ext cx="6461982" cy="15667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86"/>
            <p:cNvSpPr/>
            <p:nvPr/>
          </p:nvSpPr>
          <p:spPr>
            <a:xfrm>
              <a:off x="215152" y="4798638"/>
              <a:ext cx="1459294" cy="26445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5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6" name="Google Shape;3906;p87"/>
          <p:cNvGrpSpPr/>
          <p:nvPr/>
        </p:nvGrpSpPr>
        <p:grpSpPr>
          <a:xfrm>
            <a:off x="395206" y="5122073"/>
            <a:ext cx="6067586" cy="1169551"/>
            <a:chOff x="554127" y="318888"/>
            <a:chExt cx="6067586" cy="1169551"/>
          </a:xfrm>
        </p:grpSpPr>
        <p:sp>
          <p:nvSpPr>
            <p:cNvPr id="3907" name="Google Shape;3907;p87"/>
            <p:cNvSpPr txBox="1"/>
            <p:nvPr/>
          </p:nvSpPr>
          <p:spPr>
            <a:xfrm>
              <a:off x="554127" y="318888"/>
              <a:ext cx="6067586" cy="11695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Funcionário ler, preencher campos marcados, “Local e data” e assinar no campo “Assinatura Funcionário”.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Empresa assinar e carimbar (Carimbo CNPJ) no campo “Assinatura do Contratante (Empresa)”.</a:t>
              </a:r>
              <a:endParaRPr/>
            </a:p>
          </p:txBody>
        </p:sp>
        <p:pic>
          <p:nvPicPr>
            <p:cNvPr descr="Marca de seleção" id="3908" name="Google Shape;3908;p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4127" y="3586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09" name="Google Shape;3909;p87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910" name="Google Shape;3910;p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1" name="Google Shape;3911;p87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912" name="Google Shape;3912;p87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H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13" name="Google Shape;3913;p87"/>
          <p:cNvGrpSpPr/>
          <p:nvPr/>
        </p:nvGrpSpPr>
        <p:grpSpPr>
          <a:xfrm>
            <a:off x="180865" y="945187"/>
            <a:ext cx="6026504" cy="1161147"/>
            <a:chOff x="180865" y="265737"/>
            <a:chExt cx="6026504" cy="1161147"/>
          </a:xfrm>
        </p:grpSpPr>
        <p:sp>
          <p:nvSpPr>
            <p:cNvPr id="3914" name="Google Shape;3914;p87"/>
            <p:cNvSpPr txBox="1"/>
            <p:nvPr/>
          </p:nvSpPr>
          <p:spPr>
            <a:xfrm>
              <a:off x="554127" y="318888"/>
              <a:ext cx="5653242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Termo de adesão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preenchimento do campo “Dependente”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tenha mais dependentes preencher conforme acima.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3915" name="Google Shape;3915;p8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916" name="Google Shape;3916;p8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9548" y="78639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Marca de seleção" id="3917" name="Google Shape;391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06" y="5796909"/>
            <a:ext cx="253948" cy="2245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8" name="Google Shape;3918;p87"/>
          <p:cNvGrpSpPr/>
          <p:nvPr/>
        </p:nvGrpSpPr>
        <p:grpSpPr>
          <a:xfrm>
            <a:off x="171926" y="2304285"/>
            <a:ext cx="6514146" cy="2544431"/>
            <a:chOff x="171926" y="2304285"/>
            <a:chExt cx="6514146" cy="2544431"/>
          </a:xfrm>
        </p:grpSpPr>
        <p:pic>
          <p:nvPicPr>
            <p:cNvPr id="3919" name="Google Shape;3919;p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1926" y="2304285"/>
              <a:ext cx="6514146" cy="2544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0" name="Google Shape;3920;p87"/>
            <p:cNvSpPr/>
            <p:nvPr/>
          </p:nvSpPr>
          <p:spPr>
            <a:xfrm>
              <a:off x="304800" y="2307364"/>
              <a:ext cx="6381272" cy="254135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1" name="Google Shape;3921;p87"/>
          <p:cNvGrpSpPr/>
          <p:nvPr/>
        </p:nvGrpSpPr>
        <p:grpSpPr>
          <a:xfrm>
            <a:off x="162988" y="6485063"/>
            <a:ext cx="6532023" cy="2129469"/>
            <a:chOff x="162988" y="6485063"/>
            <a:chExt cx="6532023" cy="2129469"/>
          </a:xfrm>
        </p:grpSpPr>
        <p:pic>
          <p:nvPicPr>
            <p:cNvPr id="3922" name="Google Shape;3922;p8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2988" y="6485063"/>
              <a:ext cx="6532023" cy="21294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3" name="Google Shape;3923;p87"/>
            <p:cNvSpPr/>
            <p:nvPr/>
          </p:nvSpPr>
          <p:spPr>
            <a:xfrm>
              <a:off x="232410" y="7183896"/>
              <a:ext cx="2209800" cy="65708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4" name="Google Shape;3924;p87"/>
            <p:cNvSpPr/>
            <p:nvPr/>
          </p:nvSpPr>
          <p:spPr>
            <a:xfrm>
              <a:off x="232409" y="7927971"/>
              <a:ext cx="2910841" cy="65708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5" name="Google Shape;3925;p87"/>
            <p:cNvSpPr/>
            <p:nvPr/>
          </p:nvSpPr>
          <p:spPr>
            <a:xfrm>
              <a:off x="3516490" y="7876822"/>
              <a:ext cx="3057600" cy="22043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6" name="Google Shape;3926;p87"/>
            <p:cNvSpPr/>
            <p:nvPr/>
          </p:nvSpPr>
          <p:spPr>
            <a:xfrm>
              <a:off x="3660422" y="8144934"/>
              <a:ext cx="2910840" cy="440122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9"/>
          <p:cNvSpPr txBox="1"/>
          <p:nvPr/>
        </p:nvSpPr>
        <p:spPr>
          <a:xfrm>
            <a:off x="162988" y="313075"/>
            <a:ext cx="5087619" cy="748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Exclusões e Planos de Continuidade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- Ameplan</a:t>
            </a:r>
            <a:endParaRPr/>
          </a:p>
        </p:txBody>
      </p:sp>
      <p:grpSp>
        <p:nvGrpSpPr>
          <p:cNvPr id="2023" name="Google Shape;2023;p9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2024" name="Google Shape;2024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5" name="Google Shape;2025;p9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2026" name="Google Shape;2026;p9"/>
          <p:cNvGrpSpPr/>
          <p:nvPr/>
        </p:nvGrpSpPr>
        <p:grpSpPr>
          <a:xfrm>
            <a:off x="146687" y="4620148"/>
            <a:ext cx="6564536" cy="4553890"/>
            <a:chOff x="146687" y="4582048"/>
            <a:chExt cx="6564536" cy="4553890"/>
          </a:xfrm>
        </p:grpSpPr>
        <p:sp>
          <p:nvSpPr>
            <p:cNvPr id="2027" name="Google Shape;2027;p9"/>
            <p:cNvSpPr txBox="1"/>
            <p:nvPr/>
          </p:nvSpPr>
          <p:spPr>
            <a:xfrm>
              <a:off x="575460" y="4611623"/>
              <a:ext cx="6135763" cy="4524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Planos de continuidade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opte pela continuidade no plano ele deverá enviar as documentações necessárias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30 dias da data de demissão.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Orientação Plano de Continuidade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Termo de Opção de Continuidade ao Plano de Assistência Médica.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Rescisão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dados, registro e baixa)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Três últimos holerites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 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não opte pela continuidade no plano deverá assinar o termo de opção e o RH reter as carteirinhas no momento da demissão.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2028" name="Google Shape;2028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1" y="508670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029" name="Google Shape;2029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18474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030" name="Google Shape;2030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60456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031" name="Google Shape;2031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82047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032" name="Google Shape;2032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703900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033" name="Google Shape;2033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9" y="725306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034" name="Google Shape;2034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8" y="747288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2035" name="Google Shape;2035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687" y="4582048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036" name="Google Shape;2036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8" y="811915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037" name="Google Shape;2037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7" y="640104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8" name="Google Shape;2038;p9"/>
          <p:cNvGrpSpPr/>
          <p:nvPr/>
        </p:nvGrpSpPr>
        <p:grpSpPr>
          <a:xfrm>
            <a:off x="146867" y="1227886"/>
            <a:ext cx="6564266" cy="3264312"/>
            <a:chOff x="146867" y="1329486"/>
            <a:chExt cx="6564266" cy="3264312"/>
          </a:xfrm>
        </p:grpSpPr>
        <p:sp>
          <p:nvSpPr>
            <p:cNvPr id="2039" name="Google Shape;2039;p9"/>
            <p:cNvSpPr txBox="1"/>
            <p:nvPr/>
          </p:nvSpPr>
          <p:spPr>
            <a:xfrm>
              <a:off x="575551" y="1362144"/>
              <a:ext cx="6135582" cy="32316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Exclusões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1" i="0" sz="12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2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No caso de demissão é necessário o envio da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cópia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da rescisão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, ficha de movimentação cadastral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ermo de opção de continuidade ao plano de assistência médica.</a:t>
              </a:r>
              <a:endParaRPr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400"/>
                <a:buFont typeface="Calibri"/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endParaRPr/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400"/>
                <a:buFont typeface="Calibri"/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 caso de óbito enviar cópia da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certidão de óbito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400"/>
                <a:buFont typeface="Calibri"/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Nos casos em que o colaborador decide romper com o contrato, se faz necessário o envio da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 movimentação cadastral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TOTAL plano de saúde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ou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ficha de exclusão de DEPENDENTES plano de saúde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, para cancelamento, o mesmo deverá ter cumprido o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prazo de permanência mínima de 12 meses e 6 meses sem utilização ou conforme contrato vigente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pic>
          <p:nvPicPr>
            <p:cNvPr descr="Marca de seleção" id="2040" name="Google Shape;2040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059" y="213763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041" name="Google Shape;2041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058" y="300432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2042" name="Google Shape;2042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057" y="341565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2043" name="Google Shape;2043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867" y="13294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0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1" name="Google Shape;393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537" y="2019785"/>
            <a:ext cx="4752926" cy="68194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2" name="Google Shape;3932;p88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933" name="Google Shape;3933;p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4" name="Google Shape;3934;p88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935" name="Google Shape;3935;p88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H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36" name="Google Shape;3936;p88"/>
          <p:cNvGrpSpPr/>
          <p:nvPr/>
        </p:nvGrpSpPr>
        <p:grpSpPr>
          <a:xfrm>
            <a:off x="180865" y="805487"/>
            <a:ext cx="6026504" cy="1161147"/>
            <a:chOff x="180865" y="265737"/>
            <a:chExt cx="6026504" cy="1161147"/>
          </a:xfrm>
        </p:grpSpPr>
        <p:sp>
          <p:nvSpPr>
            <p:cNvPr id="3937" name="Google Shape;3937;p88"/>
            <p:cNvSpPr txBox="1"/>
            <p:nvPr/>
          </p:nvSpPr>
          <p:spPr>
            <a:xfrm>
              <a:off x="554127" y="318888"/>
              <a:ext cx="5653242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Carta de orientação ao beneficiário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 e rubricar.</a:t>
              </a:r>
              <a:endParaRPr/>
            </a:p>
          </p:txBody>
        </p:sp>
        <p:pic>
          <p:nvPicPr>
            <p:cNvPr descr="Estetoscópio" id="3938" name="Google Shape;3938;p8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939" name="Google Shape;3939;p8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9548" y="78925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40" name="Google Shape;3940;p88"/>
          <p:cNvGrpSpPr/>
          <p:nvPr/>
        </p:nvGrpSpPr>
        <p:grpSpPr>
          <a:xfrm>
            <a:off x="5804823" y="7926964"/>
            <a:ext cx="941808" cy="1012753"/>
            <a:chOff x="5804823" y="7926964"/>
            <a:chExt cx="941808" cy="1012753"/>
          </a:xfrm>
        </p:grpSpPr>
        <p:sp>
          <p:nvSpPr>
            <p:cNvPr id="3941" name="Google Shape;3941;p88"/>
            <p:cNvSpPr/>
            <p:nvPr/>
          </p:nvSpPr>
          <p:spPr>
            <a:xfrm>
              <a:off x="5888786" y="7926964"/>
              <a:ext cx="734752" cy="64342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2" name="Google Shape;3942;p88"/>
            <p:cNvSpPr txBox="1"/>
            <p:nvPr/>
          </p:nvSpPr>
          <p:spPr>
            <a:xfrm>
              <a:off x="5804823" y="8570385"/>
              <a:ext cx="9418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Rubrica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6" name="Shape 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7" name="Google Shape;3947;p89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948" name="Google Shape;3948;p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9" name="Google Shape;3949;p89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950" name="Google Shape;3950;p89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H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51" name="Google Shape;3951;p89"/>
          <p:cNvGrpSpPr/>
          <p:nvPr/>
        </p:nvGrpSpPr>
        <p:grpSpPr>
          <a:xfrm>
            <a:off x="180865" y="805487"/>
            <a:ext cx="6026504" cy="1161147"/>
            <a:chOff x="180865" y="265737"/>
            <a:chExt cx="6026504" cy="1161147"/>
          </a:xfrm>
        </p:grpSpPr>
        <p:sp>
          <p:nvSpPr>
            <p:cNvPr id="3952" name="Google Shape;3952;p89"/>
            <p:cNvSpPr txBox="1"/>
            <p:nvPr/>
          </p:nvSpPr>
          <p:spPr>
            <a:xfrm>
              <a:off x="554127" y="318888"/>
              <a:ext cx="5653242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Carta de orientação ao beneficiário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Data”, nome e assinar no campo “Beneficiário”</a:t>
              </a:r>
              <a:endParaRPr/>
            </a:p>
          </p:txBody>
        </p:sp>
        <p:pic>
          <p:nvPicPr>
            <p:cNvPr descr="Estetoscópio" id="3953" name="Google Shape;3953;p8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954" name="Google Shape;3954;p8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9548" y="78925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55" name="Google Shape;3955;p89"/>
          <p:cNvGrpSpPr/>
          <p:nvPr/>
        </p:nvGrpSpPr>
        <p:grpSpPr>
          <a:xfrm>
            <a:off x="948672" y="2098633"/>
            <a:ext cx="4864152" cy="6751025"/>
            <a:chOff x="948672" y="2098633"/>
            <a:chExt cx="4864152" cy="6751025"/>
          </a:xfrm>
        </p:grpSpPr>
        <p:pic>
          <p:nvPicPr>
            <p:cNvPr id="3956" name="Google Shape;3956;p8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8672" y="2098633"/>
              <a:ext cx="4864152" cy="6751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7" name="Google Shape;3957;p89"/>
            <p:cNvSpPr/>
            <p:nvPr/>
          </p:nvSpPr>
          <p:spPr>
            <a:xfrm>
              <a:off x="1045177" y="5997570"/>
              <a:ext cx="2597184" cy="134302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2" name="Google Shape;3962;p90"/>
          <p:cNvGrpSpPr/>
          <p:nvPr/>
        </p:nvGrpSpPr>
        <p:grpSpPr>
          <a:xfrm>
            <a:off x="1024188" y="2019785"/>
            <a:ext cx="4713119" cy="6874074"/>
            <a:chOff x="1024188" y="2019785"/>
            <a:chExt cx="4713119" cy="6874074"/>
          </a:xfrm>
        </p:grpSpPr>
        <p:pic>
          <p:nvPicPr>
            <p:cNvPr id="3963" name="Google Shape;3963;p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4188" y="2019785"/>
              <a:ext cx="4713119" cy="6874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4" name="Google Shape;3964;p90"/>
            <p:cNvSpPr/>
            <p:nvPr/>
          </p:nvSpPr>
          <p:spPr>
            <a:xfrm>
              <a:off x="1051039" y="4964724"/>
              <a:ext cx="2383823" cy="143021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5" name="Google Shape;3965;p90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966" name="Google Shape;3966;p9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7" name="Google Shape;3967;p90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968" name="Google Shape;3968;p90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H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69" name="Google Shape;3969;p90"/>
          <p:cNvGrpSpPr/>
          <p:nvPr/>
        </p:nvGrpSpPr>
        <p:grpSpPr>
          <a:xfrm>
            <a:off x="180865" y="805487"/>
            <a:ext cx="6026504" cy="1161147"/>
            <a:chOff x="180865" y="265737"/>
            <a:chExt cx="6026504" cy="1161147"/>
          </a:xfrm>
        </p:grpSpPr>
        <p:sp>
          <p:nvSpPr>
            <p:cNvPr id="3970" name="Google Shape;3970;p90"/>
            <p:cNvSpPr txBox="1"/>
            <p:nvPr/>
          </p:nvSpPr>
          <p:spPr>
            <a:xfrm>
              <a:off x="554127" y="318888"/>
              <a:ext cx="5653242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Carta de orientação ao beneficiário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marcar uma das alternativas e rubricar.</a:t>
              </a:r>
              <a:endParaRPr/>
            </a:p>
          </p:txBody>
        </p:sp>
        <p:pic>
          <p:nvPicPr>
            <p:cNvPr descr="Estetoscópio" id="3971" name="Google Shape;3971;p9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972" name="Google Shape;3972;p9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9548" y="78925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73" name="Google Shape;3973;p90"/>
          <p:cNvGrpSpPr/>
          <p:nvPr/>
        </p:nvGrpSpPr>
        <p:grpSpPr>
          <a:xfrm>
            <a:off x="5804823" y="7926964"/>
            <a:ext cx="941808" cy="1012753"/>
            <a:chOff x="5804823" y="7926964"/>
            <a:chExt cx="941808" cy="1012753"/>
          </a:xfrm>
        </p:grpSpPr>
        <p:sp>
          <p:nvSpPr>
            <p:cNvPr id="3974" name="Google Shape;3974;p90"/>
            <p:cNvSpPr/>
            <p:nvPr/>
          </p:nvSpPr>
          <p:spPr>
            <a:xfrm>
              <a:off x="5888786" y="7926964"/>
              <a:ext cx="734752" cy="64342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5" name="Google Shape;3975;p90"/>
            <p:cNvSpPr txBox="1"/>
            <p:nvPr/>
          </p:nvSpPr>
          <p:spPr>
            <a:xfrm>
              <a:off x="5804823" y="8570385"/>
              <a:ext cx="9418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Rubrica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9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0" name="Google Shape;3980;p91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981" name="Google Shape;3981;p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2" name="Google Shape;3982;p91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3983" name="Google Shape;3983;p91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H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4" name="Google Shape;3984;p91"/>
          <p:cNvGrpSpPr/>
          <p:nvPr/>
        </p:nvGrpSpPr>
        <p:grpSpPr>
          <a:xfrm>
            <a:off x="180865" y="805487"/>
            <a:ext cx="6026504" cy="1345813"/>
            <a:chOff x="180865" y="265737"/>
            <a:chExt cx="6026504" cy="1345813"/>
          </a:xfrm>
        </p:grpSpPr>
        <p:sp>
          <p:nvSpPr>
            <p:cNvPr id="3985" name="Google Shape;3985;p91"/>
            <p:cNvSpPr txBox="1"/>
            <p:nvPr/>
          </p:nvSpPr>
          <p:spPr>
            <a:xfrm>
              <a:off x="554127" y="318888"/>
              <a:ext cx="5653242" cy="1292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- Carta de orientação ao beneficiário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 e assinar nos campos “Assinatura do Titular ou Responsável”.</a:t>
              </a:r>
              <a:endParaRPr/>
            </a:p>
          </p:txBody>
        </p:sp>
        <p:pic>
          <p:nvPicPr>
            <p:cNvPr descr="Estetoscópio" id="3986" name="Google Shape;3986;p9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3987" name="Google Shape;3987;p9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9548" y="78925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88" name="Google Shape;3988;p91"/>
          <p:cNvGrpSpPr/>
          <p:nvPr/>
        </p:nvGrpSpPr>
        <p:grpSpPr>
          <a:xfrm>
            <a:off x="997810" y="2076450"/>
            <a:ext cx="4862379" cy="6792195"/>
            <a:chOff x="997810" y="2076450"/>
            <a:chExt cx="4862379" cy="6792195"/>
          </a:xfrm>
        </p:grpSpPr>
        <p:pic>
          <p:nvPicPr>
            <p:cNvPr id="3989" name="Google Shape;3989;p9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97810" y="2076450"/>
              <a:ext cx="4862379" cy="67921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0" name="Google Shape;3990;p91"/>
            <p:cNvSpPr/>
            <p:nvPr/>
          </p:nvSpPr>
          <p:spPr>
            <a:xfrm>
              <a:off x="1041400" y="5969000"/>
              <a:ext cx="1857376" cy="42593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1" name="Google Shape;3991;p91"/>
            <p:cNvSpPr/>
            <p:nvPr/>
          </p:nvSpPr>
          <p:spPr>
            <a:xfrm>
              <a:off x="3505200" y="5848351"/>
              <a:ext cx="1892300" cy="65771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2" name="Google Shape;3992;p91"/>
            <p:cNvSpPr/>
            <p:nvPr/>
          </p:nvSpPr>
          <p:spPr>
            <a:xfrm>
              <a:off x="1038225" y="8312150"/>
              <a:ext cx="1857376" cy="425939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3" name="Google Shape;3993;p91"/>
            <p:cNvSpPr/>
            <p:nvPr/>
          </p:nvSpPr>
          <p:spPr>
            <a:xfrm>
              <a:off x="3502025" y="8191501"/>
              <a:ext cx="1892300" cy="65771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7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8" name="Google Shape;3998;p92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3999" name="Google Shape;3999;p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0" name="Google Shape;4000;p92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001" name="Google Shape;4001;p92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H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02" name="Google Shape;4002;p92"/>
          <p:cNvGrpSpPr/>
          <p:nvPr/>
        </p:nvGrpSpPr>
        <p:grpSpPr>
          <a:xfrm>
            <a:off x="180865" y="864455"/>
            <a:ext cx="6121344" cy="1705944"/>
            <a:chOff x="180865" y="864455"/>
            <a:chExt cx="6121344" cy="1705944"/>
          </a:xfrm>
        </p:grpSpPr>
        <p:pic>
          <p:nvPicPr>
            <p:cNvPr descr="Estetoscópio" id="4003" name="Google Shape;4003;p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864455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4" name="Google Shape;4004;p92"/>
            <p:cNvSpPr txBox="1"/>
            <p:nvPr/>
          </p:nvSpPr>
          <p:spPr>
            <a:xfrm>
              <a:off x="541371" y="877628"/>
              <a:ext cx="5760838" cy="16927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TODAS perguntas em todos os campos.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TITULAR –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Se refere ao titular do plano (funcionário da empresa).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DEPENDENTES – </a:t>
              </a:r>
              <a:r>
                <a:rPr i="0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Cônjuge ou companheiro(a) e filhos(as) solteiros até 24 anos.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Exemplo: Funcionário + Cônjuge + Filho</a:t>
              </a:r>
              <a:b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Responder as perguntas para: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Titular</a:t>
              </a:r>
              <a: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+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Dep. 1</a:t>
              </a:r>
              <a:r>
                <a:rPr b="1" i="0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+ Dep. 2</a:t>
              </a:r>
              <a:endParaRPr/>
            </a:p>
          </p:txBody>
        </p:sp>
        <p:pic>
          <p:nvPicPr>
            <p:cNvPr descr="Marca de seleção" id="4005" name="Google Shape;4005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69832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006" name="Google Shape;4006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332754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007" name="Google Shape;4007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51553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08" name="Google Shape;4008;p92"/>
          <p:cNvGrpSpPr/>
          <p:nvPr/>
        </p:nvGrpSpPr>
        <p:grpSpPr>
          <a:xfrm>
            <a:off x="794422" y="2633508"/>
            <a:ext cx="5254735" cy="6250797"/>
            <a:chOff x="794422" y="2633508"/>
            <a:chExt cx="5254735" cy="6250797"/>
          </a:xfrm>
        </p:grpSpPr>
        <p:pic>
          <p:nvPicPr>
            <p:cNvPr id="4009" name="Google Shape;4009;p9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4422" y="2633508"/>
              <a:ext cx="5254735" cy="62507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10" name="Google Shape;4010;p92"/>
            <p:cNvSpPr/>
            <p:nvPr/>
          </p:nvSpPr>
          <p:spPr>
            <a:xfrm>
              <a:off x="4069975" y="3956236"/>
              <a:ext cx="1953000" cy="491854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4" name="Shape 4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5" name="Google Shape;4015;p93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016" name="Google Shape;4016;p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17" name="Google Shape;4017;p93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018" name="Google Shape;4018;p93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H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9" name="Google Shape;4019;p93"/>
          <p:cNvGrpSpPr/>
          <p:nvPr/>
        </p:nvGrpSpPr>
        <p:grpSpPr>
          <a:xfrm>
            <a:off x="180865" y="902552"/>
            <a:ext cx="6496269" cy="822592"/>
            <a:chOff x="180865" y="902552"/>
            <a:chExt cx="6496269" cy="822592"/>
          </a:xfrm>
        </p:grpSpPr>
        <p:sp>
          <p:nvSpPr>
            <p:cNvPr id="4020" name="Google Shape;4020;p93"/>
            <p:cNvSpPr txBox="1"/>
            <p:nvPr/>
          </p:nvSpPr>
          <p:spPr>
            <a:xfrm>
              <a:off x="554127" y="955703"/>
              <a:ext cx="6123007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da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Continuar respondendo TODAS as perguntas.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4021" name="Google Shape;4021;p9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90255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022" name="Google Shape;4022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459897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23" name="Google Shape;4023;p93"/>
          <p:cNvGrpSpPr/>
          <p:nvPr/>
        </p:nvGrpSpPr>
        <p:grpSpPr>
          <a:xfrm>
            <a:off x="554127" y="3603272"/>
            <a:ext cx="5023777" cy="307777"/>
            <a:chOff x="565983" y="599464"/>
            <a:chExt cx="5023777" cy="307777"/>
          </a:xfrm>
        </p:grpSpPr>
        <p:sp>
          <p:nvSpPr>
            <p:cNvPr id="4024" name="Google Shape;4024;p93"/>
            <p:cNvSpPr txBox="1"/>
            <p:nvPr/>
          </p:nvSpPr>
          <p:spPr>
            <a:xfrm>
              <a:off x="565983" y="599464"/>
              <a:ext cx="502377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Caso o cônjuge responda “sim” para a pergunta abaixo:</a:t>
              </a:r>
              <a:endParaRPr/>
            </a:p>
          </p:txBody>
        </p:sp>
        <p:pic>
          <p:nvPicPr>
            <p:cNvPr descr="Marca de seleção" id="4025" name="Google Shape;4025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1899" y="638008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26" name="Google Shape;4026;p93"/>
          <p:cNvGrpSpPr/>
          <p:nvPr/>
        </p:nvGrpSpPr>
        <p:grpSpPr>
          <a:xfrm>
            <a:off x="554127" y="5904940"/>
            <a:ext cx="5351373" cy="307777"/>
            <a:chOff x="576890" y="2305177"/>
            <a:chExt cx="5351373" cy="307777"/>
          </a:xfrm>
        </p:grpSpPr>
        <p:sp>
          <p:nvSpPr>
            <p:cNvPr id="4027" name="Google Shape;4027;p93"/>
            <p:cNvSpPr txBox="1"/>
            <p:nvPr/>
          </p:nvSpPr>
          <p:spPr>
            <a:xfrm>
              <a:off x="830837" y="2305177"/>
              <a:ext cx="50974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Anexar um relatório médico com as informações da patologia.</a:t>
              </a:r>
              <a:endParaRPr/>
            </a:p>
          </p:txBody>
        </p:sp>
        <p:pic>
          <p:nvPicPr>
            <p:cNvPr descr="Marca de seleção" id="4028" name="Google Shape;4028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2326031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29" name="Google Shape;4029;p93"/>
          <p:cNvGrpSpPr/>
          <p:nvPr/>
        </p:nvGrpSpPr>
        <p:grpSpPr>
          <a:xfrm>
            <a:off x="794422" y="1803148"/>
            <a:ext cx="5269156" cy="1649834"/>
            <a:chOff x="794422" y="1803148"/>
            <a:chExt cx="5269156" cy="1649834"/>
          </a:xfrm>
        </p:grpSpPr>
        <p:pic>
          <p:nvPicPr>
            <p:cNvPr id="4030" name="Google Shape;4030;p9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4422" y="1803148"/>
              <a:ext cx="5269156" cy="16498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1" name="Google Shape;4031;p93"/>
            <p:cNvSpPr/>
            <p:nvPr/>
          </p:nvSpPr>
          <p:spPr>
            <a:xfrm>
              <a:off x="4061755" y="1812744"/>
              <a:ext cx="1978559" cy="161332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32" name="Google Shape;4032;p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4127" y="4025130"/>
            <a:ext cx="4946658" cy="6875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3" name="Google Shape;4033;p93"/>
          <p:cNvGrpSpPr/>
          <p:nvPr/>
        </p:nvGrpSpPr>
        <p:grpSpPr>
          <a:xfrm>
            <a:off x="197688" y="4892392"/>
            <a:ext cx="6497323" cy="738427"/>
            <a:chOff x="197688" y="4892392"/>
            <a:chExt cx="6497323" cy="738427"/>
          </a:xfrm>
        </p:grpSpPr>
        <p:pic>
          <p:nvPicPr>
            <p:cNvPr id="4034" name="Google Shape;4034;p9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97688" y="4892392"/>
              <a:ext cx="6462623" cy="7384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35" name="Google Shape;4035;p93"/>
            <p:cNvGrpSpPr/>
            <p:nvPr/>
          </p:nvGrpSpPr>
          <p:grpSpPr>
            <a:xfrm>
              <a:off x="482520" y="5257119"/>
              <a:ext cx="6212491" cy="369332"/>
              <a:chOff x="482520" y="5257119"/>
              <a:chExt cx="6212491" cy="369332"/>
            </a:xfrm>
          </p:grpSpPr>
          <p:sp>
            <p:nvSpPr>
              <p:cNvPr id="4036" name="Google Shape;4036;p93"/>
              <p:cNvSpPr txBox="1"/>
              <p:nvPr/>
            </p:nvSpPr>
            <p:spPr>
              <a:xfrm>
                <a:off x="482520" y="5329514"/>
                <a:ext cx="34159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900">
                    <a:solidFill>
                      <a:srgbClr val="31384D"/>
                    </a:solidFill>
                    <a:highlight>
                      <a:srgbClr val="F5E266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05</a:t>
                </a:r>
                <a:endParaRPr/>
              </a:p>
            </p:txBody>
          </p:sp>
          <p:sp>
            <p:nvSpPr>
              <p:cNvPr id="4037" name="Google Shape;4037;p93"/>
              <p:cNvSpPr txBox="1"/>
              <p:nvPr/>
            </p:nvSpPr>
            <p:spPr>
              <a:xfrm>
                <a:off x="2009578" y="5257119"/>
                <a:ext cx="468543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900">
                    <a:solidFill>
                      <a:srgbClr val="31384D"/>
                    </a:solidFill>
                    <a:highlight>
                      <a:srgbClr val="F5E266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 Miopia 3,25 esquerdo e direito. Uso de lentes de contato trocados diariamente. Miopia desde os 14 anos</a:t>
                </a:r>
                <a:endParaRPr/>
              </a:p>
            </p:txBody>
          </p:sp>
          <p:sp>
            <p:nvSpPr>
              <p:cNvPr id="4038" name="Google Shape;4038;p93"/>
              <p:cNvSpPr txBox="1"/>
              <p:nvPr/>
            </p:nvSpPr>
            <p:spPr>
              <a:xfrm>
                <a:off x="1125469" y="5325503"/>
                <a:ext cx="980422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900">
                    <a:solidFill>
                      <a:srgbClr val="31384D"/>
                    </a:solidFill>
                    <a:highlight>
                      <a:srgbClr val="F5E266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Dep. 1 </a:t>
                </a:r>
                <a:r>
                  <a:rPr b="1" lang="pt-BR" sz="800">
                    <a:solidFill>
                      <a:srgbClr val="31384D"/>
                    </a:solidFill>
                    <a:highlight>
                      <a:srgbClr val="F5E266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- </a:t>
                </a:r>
                <a:r>
                  <a:rPr b="1" lang="pt-BR" sz="900">
                    <a:solidFill>
                      <a:srgbClr val="31384D"/>
                    </a:solidFill>
                    <a:highlight>
                      <a:srgbClr val="F5E266"/>
                    </a:highlight>
                    <a:latin typeface="Calibri"/>
                    <a:ea typeface="Calibri"/>
                    <a:cs typeface="Calibri"/>
                    <a:sym typeface="Calibri"/>
                  </a:rPr>
                  <a:t>Cônjuge</a:t>
                </a:r>
                <a:endParaRPr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39" name="Google Shape;4039;p93"/>
          <p:cNvGrpSpPr/>
          <p:nvPr/>
        </p:nvGrpSpPr>
        <p:grpSpPr>
          <a:xfrm>
            <a:off x="232388" y="6445435"/>
            <a:ext cx="6448704" cy="1812512"/>
            <a:chOff x="232388" y="6445435"/>
            <a:chExt cx="6448704" cy="1812512"/>
          </a:xfrm>
        </p:grpSpPr>
        <p:pic>
          <p:nvPicPr>
            <p:cNvPr id="4040" name="Google Shape;4040;p9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32388" y="6445435"/>
              <a:ext cx="6393224" cy="18125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41" name="Google Shape;4041;p93"/>
            <p:cNvGrpSpPr/>
            <p:nvPr/>
          </p:nvGrpSpPr>
          <p:grpSpPr>
            <a:xfrm>
              <a:off x="468601" y="7167025"/>
              <a:ext cx="6212491" cy="369332"/>
              <a:chOff x="482520" y="5257119"/>
              <a:chExt cx="6212491" cy="369332"/>
            </a:xfrm>
          </p:grpSpPr>
          <p:sp>
            <p:nvSpPr>
              <p:cNvPr id="4042" name="Google Shape;4042;p93"/>
              <p:cNvSpPr txBox="1"/>
              <p:nvPr/>
            </p:nvSpPr>
            <p:spPr>
              <a:xfrm>
                <a:off x="482520" y="5329514"/>
                <a:ext cx="34159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9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05</a:t>
                </a:r>
                <a:endParaRPr/>
              </a:p>
            </p:txBody>
          </p:sp>
          <p:sp>
            <p:nvSpPr>
              <p:cNvPr id="4043" name="Google Shape;4043;p93"/>
              <p:cNvSpPr txBox="1"/>
              <p:nvPr/>
            </p:nvSpPr>
            <p:spPr>
              <a:xfrm>
                <a:off x="2009578" y="5257119"/>
                <a:ext cx="468543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9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Miopia 3,25 esquerdo e direito. Uso de lentes de contato trocados diariamente. Miopia desde os 14 anos</a:t>
                </a:r>
                <a:endParaRPr/>
              </a:p>
            </p:txBody>
          </p:sp>
          <p:sp>
            <p:nvSpPr>
              <p:cNvPr id="4044" name="Google Shape;4044;p93"/>
              <p:cNvSpPr txBox="1"/>
              <p:nvPr/>
            </p:nvSpPr>
            <p:spPr>
              <a:xfrm>
                <a:off x="1125469" y="5325503"/>
                <a:ext cx="99434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9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Dep. 1 </a:t>
                </a:r>
                <a:r>
                  <a:rPr b="1" lang="pt-BR" sz="8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 </a:t>
                </a:r>
                <a:r>
                  <a:rPr b="1" lang="pt-BR" sz="900">
                    <a:solidFill>
                      <a:srgbClr val="31384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Cônjuge</a:t>
                </a:r>
                <a:endParaRPr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45" name="Google Shape;4045;p93"/>
            <p:cNvSpPr/>
            <p:nvPr/>
          </p:nvSpPr>
          <p:spPr>
            <a:xfrm>
              <a:off x="245089" y="7171393"/>
              <a:ext cx="6380524" cy="108655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9" name="Shape 4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0" name="Google Shape;4050;p94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051" name="Google Shape;4051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2" name="Google Shape;4052;p94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053" name="Google Shape;4053;p94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H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54" name="Google Shape;4054;p94"/>
          <p:cNvGrpSpPr/>
          <p:nvPr/>
        </p:nvGrpSpPr>
        <p:grpSpPr>
          <a:xfrm>
            <a:off x="180865" y="902552"/>
            <a:ext cx="6496269" cy="1007258"/>
            <a:chOff x="180865" y="902552"/>
            <a:chExt cx="6496269" cy="1007258"/>
          </a:xfrm>
        </p:grpSpPr>
        <p:sp>
          <p:nvSpPr>
            <p:cNvPr id="4055" name="Google Shape;4055;p94"/>
            <p:cNvSpPr txBox="1"/>
            <p:nvPr/>
          </p:nvSpPr>
          <p:spPr>
            <a:xfrm>
              <a:off x="554127" y="955703"/>
              <a:ext cx="6123007" cy="954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Continuação da Declaração de Saúde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Ler, preencher “Local e data”, nome, CPF e assinar no campo “Assinatura do titular ou responsável.</a:t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4056" name="Google Shape;4056;p9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902552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057" name="Google Shape;4057;p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55791" y="1459897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58" name="Google Shape;4058;p94"/>
          <p:cNvGrpSpPr/>
          <p:nvPr/>
        </p:nvGrpSpPr>
        <p:grpSpPr>
          <a:xfrm>
            <a:off x="140513" y="1997507"/>
            <a:ext cx="6576974" cy="4978698"/>
            <a:chOff x="140513" y="1997507"/>
            <a:chExt cx="6576974" cy="4978698"/>
          </a:xfrm>
        </p:grpSpPr>
        <p:pic>
          <p:nvPicPr>
            <p:cNvPr id="4059" name="Google Shape;4059;p9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0513" y="1997507"/>
              <a:ext cx="6576974" cy="49786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0" name="Google Shape;4060;p94"/>
            <p:cNvSpPr/>
            <p:nvPr/>
          </p:nvSpPr>
          <p:spPr>
            <a:xfrm>
              <a:off x="162989" y="5466080"/>
              <a:ext cx="6456251" cy="1510125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4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p95"/>
          <p:cNvSpPr txBox="1"/>
          <p:nvPr/>
        </p:nvSpPr>
        <p:spPr>
          <a:xfrm>
            <a:off x="162988" y="313075"/>
            <a:ext cx="5087619" cy="748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Exclusões e Planos de Continuidade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ct val="100000"/>
              <a:buFont typeface="Calibri"/>
              <a:buNone/>
            </a:pPr>
            <a:r>
              <a:rPr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Documentos Necessários – H Saúde</a:t>
            </a:r>
            <a:endParaRPr/>
          </a:p>
        </p:txBody>
      </p:sp>
      <p:grpSp>
        <p:nvGrpSpPr>
          <p:cNvPr id="4066" name="Google Shape;4066;p95"/>
          <p:cNvGrpSpPr/>
          <p:nvPr/>
        </p:nvGrpSpPr>
        <p:grpSpPr>
          <a:xfrm>
            <a:off x="5577905" y="229988"/>
            <a:ext cx="1117106" cy="1088613"/>
            <a:chOff x="10199778" y="4230608"/>
            <a:chExt cx="1821615" cy="1775152"/>
          </a:xfrm>
        </p:grpSpPr>
        <p:pic>
          <p:nvPicPr>
            <p:cNvPr id="4067" name="Google Shape;4067;p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8" name="Google Shape;4068;p95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grpSp>
        <p:nvGrpSpPr>
          <p:cNvPr id="4069" name="Google Shape;4069;p95"/>
          <p:cNvGrpSpPr/>
          <p:nvPr/>
        </p:nvGrpSpPr>
        <p:grpSpPr>
          <a:xfrm>
            <a:off x="146687" y="4543948"/>
            <a:ext cx="6564536" cy="4153781"/>
            <a:chOff x="146687" y="4582048"/>
            <a:chExt cx="6564536" cy="4153781"/>
          </a:xfrm>
        </p:grpSpPr>
        <p:sp>
          <p:nvSpPr>
            <p:cNvPr id="4070" name="Google Shape;4070;p95"/>
            <p:cNvSpPr txBox="1"/>
            <p:nvPr/>
          </p:nvSpPr>
          <p:spPr>
            <a:xfrm>
              <a:off x="575460" y="4611623"/>
              <a:ext cx="6135763" cy="41242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Planos de continuidade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opte pela continuidade no plano ele deverá enviar as documentações necessárias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30 dias da data de demissão.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Documentos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Solicitação de exclusão para demitidos e aposentados.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RG e CPF ou CNH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Rescisão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Carteira de trabalho (Páginas: foto, dados, registro e baixa)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Três últimos holerites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Comprovante de residência 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</a:t>
              </a:r>
              <a:r>
                <a:rPr b="1" lang="pt-BR" sz="16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o beneficiário não opte pela continuidade no plano deverá assinar o termo de opção e o RH reter as carteirinhas no momento da demissão.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rca de seleção" id="4071" name="Google Shape;4071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1" y="508670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072" name="Google Shape;4072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184746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073" name="Google Shape;4073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60456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074" name="Google Shape;4074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6820477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075" name="Google Shape;4075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80" y="703900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076" name="Google Shape;4076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9" y="7253065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4077" name="Google Shape;4077;p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687" y="4582048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078" name="Google Shape;4078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8" y="7903254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079" name="Google Shape;4079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3677" y="6401040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80" name="Google Shape;4080;p95"/>
          <p:cNvGrpSpPr/>
          <p:nvPr/>
        </p:nvGrpSpPr>
        <p:grpSpPr>
          <a:xfrm>
            <a:off x="146867" y="1314246"/>
            <a:ext cx="6564266" cy="2833425"/>
            <a:chOff x="146867" y="1329486"/>
            <a:chExt cx="6564266" cy="2833425"/>
          </a:xfrm>
        </p:grpSpPr>
        <p:sp>
          <p:nvSpPr>
            <p:cNvPr id="4081" name="Google Shape;4081;p95"/>
            <p:cNvSpPr txBox="1"/>
            <p:nvPr/>
          </p:nvSpPr>
          <p:spPr>
            <a:xfrm>
              <a:off x="575551" y="1362144"/>
              <a:ext cx="6135582" cy="2800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Exclusões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Enviar  por e-mail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até no máximo a data de corte.</a:t>
              </a:r>
              <a:endParaRPr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800"/>
                <a:buFont typeface="Calibri"/>
                <a:buNone/>
              </a:pPr>
              <a:r>
                <a:rPr b="1" i="0" lang="pt-BR" sz="18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1" i="0" sz="12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2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No caso de demissão é necessário o envio da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cópia</a:t>
              </a:r>
              <a:r>
                <a:rPr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da rescisão e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solicitação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de exclusão para demitidos e aposentados.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 caso de óbito enviar cópia da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certidão de óbito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84D"/>
                </a:buClr>
                <a:buSzPts val="1400"/>
                <a:buFont typeface="Calibri"/>
                <a:buNone/>
              </a:pP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Nos casos em que o colaborador decide romper com o contrato, se faz necessário o envio da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solicitação de exclusão a pedido do beneficiário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, para cancelamento, o mesmo deverá ter cumprido o </a:t>
              </a:r>
              <a:r>
                <a:rPr b="1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prazo de permanência mínima de 12 meses e 6 meses sem utilização ou conforme contrato vigente</a:t>
              </a:r>
              <a:r>
                <a:rPr b="0" i="0" lang="pt-BR" sz="1400" u="none" cap="none" strike="noStrike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/>
            </a:p>
          </p:txBody>
        </p:sp>
        <p:pic>
          <p:nvPicPr>
            <p:cNvPr descr="Marca de seleção" id="4082" name="Google Shape;4082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059" y="2137638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083" name="Google Shape;4083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058" y="2780809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084" name="Google Shape;4084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057" y="3216092"/>
              <a:ext cx="316659" cy="2799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stetoscópio" id="4085" name="Google Shape;4085;p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6867" y="1329486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9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0" name="Google Shape;4090;p96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091" name="Google Shape;4091;p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2" name="Google Shape;4092;p96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093" name="Google Shape;4093;p96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H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94" name="Google Shape;4094;p96"/>
          <p:cNvGrpSpPr/>
          <p:nvPr/>
        </p:nvGrpSpPr>
        <p:grpSpPr>
          <a:xfrm>
            <a:off x="180865" y="1096677"/>
            <a:ext cx="6514146" cy="1191924"/>
            <a:chOff x="180865" y="265737"/>
            <a:chExt cx="6514146" cy="1191924"/>
          </a:xfrm>
        </p:grpSpPr>
        <p:sp>
          <p:nvSpPr>
            <p:cNvPr id="4095" name="Google Shape;4095;p96"/>
            <p:cNvSpPr txBox="1"/>
            <p:nvPr/>
          </p:nvSpPr>
          <p:spPr>
            <a:xfrm>
              <a:off x="554126" y="318888"/>
              <a:ext cx="6140885" cy="1138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Solicitação de exclusão para demitidos e aposentados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Preencher TODOS os campos marcados.</a:t>
              </a:r>
              <a:endParaRPr b="1"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Estetoscópio" id="4096" name="Google Shape;4096;p9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097" name="Google Shape;4097;p9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98" name="Google Shape;4098;p96"/>
          <p:cNvGrpSpPr/>
          <p:nvPr/>
        </p:nvGrpSpPr>
        <p:grpSpPr>
          <a:xfrm>
            <a:off x="554129" y="5506403"/>
            <a:ext cx="6019960" cy="307777"/>
            <a:chOff x="654284" y="1306237"/>
            <a:chExt cx="5772669" cy="307777"/>
          </a:xfrm>
        </p:grpSpPr>
        <p:sp>
          <p:nvSpPr>
            <p:cNvPr id="4099" name="Google Shape;4099;p96"/>
            <p:cNvSpPr txBox="1"/>
            <p:nvPr/>
          </p:nvSpPr>
          <p:spPr>
            <a:xfrm>
              <a:off x="908231" y="1306237"/>
              <a:ext cx="551872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Preenchimento do campo “Dependente”</a:t>
              </a:r>
              <a:endParaRPr/>
            </a:p>
          </p:txBody>
        </p:sp>
        <p:pic>
          <p:nvPicPr>
            <p:cNvPr descr="Marca de seleção" id="4100" name="Google Shape;4100;p9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351933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1" name="Google Shape;4101;p96"/>
          <p:cNvGrpSpPr/>
          <p:nvPr/>
        </p:nvGrpSpPr>
        <p:grpSpPr>
          <a:xfrm>
            <a:off x="554126" y="6768861"/>
            <a:ext cx="6019960" cy="276999"/>
            <a:chOff x="654284" y="1306237"/>
            <a:chExt cx="5772669" cy="276999"/>
          </a:xfrm>
        </p:grpSpPr>
        <p:sp>
          <p:nvSpPr>
            <p:cNvPr id="4102" name="Google Shape;4102;p96"/>
            <p:cNvSpPr txBox="1"/>
            <p:nvPr/>
          </p:nvSpPr>
          <p:spPr>
            <a:xfrm>
              <a:off x="908231" y="1306237"/>
              <a:ext cx="551872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Caso tenha mais dependentes que vão permanecer no plano, preencher conforme acima</a:t>
              </a:r>
              <a:endParaRPr/>
            </a:p>
          </p:txBody>
        </p:sp>
        <p:pic>
          <p:nvPicPr>
            <p:cNvPr descr="Marca de seleção" id="4103" name="Google Shape;4103;p9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4284" y="132754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04" name="Google Shape;4104;p96"/>
          <p:cNvGrpSpPr/>
          <p:nvPr/>
        </p:nvGrpSpPr>
        <p:grpSpPr>
          <a:xfrm>
            <a:off x="171927" y="2603456"/>
            <a:ext cx="6514146" cy="2605658"/>
            <a:chOff x="171927" y="2641556"/>
            <a:chExt cx="6514146" cy="2605658"/>
          </a:xfrm>
        </p:grpSpPr>
        <p:pic>
          <p:nvPicPr>
            <p:cNvPr id="4105" name="Google Shape;4105;p9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1927" y="2641556"/>
              <a:ext cx="6514146" cy="26056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6" name="Google Shape;4106;p96"/>
            <p:cNvSpPr/>
            <p:nvPr/>
          </p:nvSpPr>
          <p:spPr>
            <a:xfrm>
              <a:off x="171927" y="3687661"/>
              <a:ext cx="3257073" cy="28426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96"/>
            <p:cNvSpPr/>
            <p:nvPr/>
          </p:nvSpPr>
          <p:spPr>
            <a:xfrm>
              <a:off x="3428999" y="3687661"/>
              <a:ext cx="2724151" cy="28426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96"/>
            <p:cNvSpPr/>
            <p:nvPr/>
          </p:nvSpPr>
          <p:spPr>
            <a:xfrm>
              <a:off x="171927" y="3970500"/>
              <a:ext cx="6514146" cy="596738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96"/>
            <p:cNvSpPr/>
            <p:nvPr/>
          </p:nvSpPr>
          <p:spPr>
            <a:xfrm>
              <a:off x="171927" y="4565924"/>
              <a:ext cx="6514146" cy="238390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96"/>
            <p:cNvSpPr/>
            <p:nvPr/>
          </p:nvSpPr>
          <p:spPr>
            <a:xfrm>
              <a:off x="171927" y="4804312"/>
              <a:ext cx="6514146" cy="442766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1" name="Google Shape;4111;p96"/>
          <p:cNvGrpSpPr/>
          <p:nvPr/>
        </p:nvGrpSpPr>
        <p:grpSpPr>
          <a:xfrm>
            <a:off x="162988" y="6153145"/>
            <a:ext cx="6532023" cy="343969"/>
            <a:chOff x="162988" y="6153145"/>
            <a:chExt cx="6532023" cy="343969"/>
          </a:xfrm>
        </p:grpSpPr>
        <p:pic>
          <p:nvPicPr>
            <p:cNvPr id="4112" name="Google Shape;4112;p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0865" y="6153145"/>
              <a:ext cx="6514146" cy="3436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3" name="Google Shape;4113;p96"/>
            <p:cNvSpPr/>
            <p:nvPr/>
          </p:nvSpPr>
          <p:spPr>
            <a:xfrm>
              <a:off x="162988" y="6308245"/>
              <a:ext cx="3299350" cy="18859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/>
            </a:p>
          </p:txBody>
        </p:sp>
        <p:sp>
          <p:nvSpPr>
            <p:cNvPr id="4114" name="Google Shape;4114;p96"/>
            <p:cNvSpPr/>
            <p:nvPr/>
          </p:nvSpPr>
          <p:spPr>
            <a:xfrm>
              <a:off x="3462338" y="6308245"/>
              <a:ext cx="1898039" cy="18859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96"/>
            <p:cNvSpPr/>
            <p:nvPr/>
          </p:nvSpPr>
          <p:spPr>
            <a:xfrm>
              <a:off x="5360377" y="6308523"/>
              <a:ext cx="1316758" cy="18859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6" name="Google Shape;4116;p96"/>
          <p:cNvGrpSpPr/>
          <p:nvPr/>
        </p:nvGrpSpPr>
        <p:grpSpPr>
          <a:xfrm>
            <a:off x="162988" y="7251763"/>
            <a:ext cx="6532023" cy="1034733"/>
            <a:chOff x="162988" y="7251763"/>
            <a:chExt cx="6532023" cy="1034733"/>
          </a:xfrm>
        </p:grpSpPr>
        <p:pic>
          <p:nvPicPr>
            <p:cNvPr id="4117" name="Google Shape;4117;p9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2988" y="7251763"/>
              <a:ext cx="6532023" cy="1019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8" name="Google Shape;4118;p96"/>
            <p:cNvSpPr/>
            <p:nvPr/>
          </p:nvSpPr>
          <p:spPr>
            <a:xfrm>
              <a:off x="162988" y="7267372"/>
              <a:ext cx="6532023" cy="101912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2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3" name="Google Shape;4123;p97"/>
          <p:cNvGrpSpPr/>
          <p:nvPr/>
        </p:nvGrpSpPr>
        <p:grpSpPr>
          <a:xfrm>
            <a:off x="5577905" y="318888"/>
            <a:ext cx="1117106" cy="1088613"/>
            <a:chOff x="10199778" y="4230608"/>
            <a:chExt cx="1821615" cy="1775152"/>
          </a:xfrm>
        </p:grpSpPr>
        <p:pic>
          <p:nvPicPr>
            <p:cNvPr id="4124" name="Google Shape;4124;p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199778" y="4230608"/>
              <a:ext cx="1821615" cy="177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5" name="Google Shape;4125;p97"/>
            <p:cNvSpPr txBox="1"/>
            <p:nvPr/>
          </p:nvSpPr>
          <p:spPr>
            <a:xfrm>
              <a:off x="10396958" y="4791963"/>
              <a:ext cx="1427252" cy="652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DCDEE4"/>
                  </a:solidFill>
                  <a:latin typeface="Calibri"/>
                  <a:ea typeface="Calibri"/>
                  <a:cs typeface="Calibri"/>
                  <a:sym typeface="Calibri"/>
                </a:rPr>
                <a:t>saúde</a:t>
              </a:r>
              <a:endParaRPr/>
            </a:p>
          </p:txBody>
        </p:sp>
      </p:grpSp>
      <p:sp>
        <p:nvSpPr>
          <p:cNvPr id="4126" name="Google Shape;4126;p97"/>
          <p:cNvSpPr txBox="1"/>
          <p:nvPr/>
        </p:nvSpPr>
        <p:spPr>
          <a:xfrm>
            <a:off x="162988" y="313076"/>
            <a:ext cx="5087619" cy="554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84D"/>
              </a:buClr>
              <a:buSzPts val="2800"/>
              <a:buFont typeface="Calibri"/>
              <a:buNone/>
            </a:pPr>
            <a:r>
              <a:rPr b="1" lang="pt-BR" sz="28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rPr>
              <a:t>H Saúde</a:t>
            </a:r>
            <a:endParaRPr sz="2800">
              <a:solidFill>
                <a:srgbClr val="3138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27" name="Google Shape;4127;p97"/>
          <p:cNvGrpSpPr/>
          <p:nvPr/>
        </p:nvGrpSpPr>
        <p:grpSpPr>
          <a:xfrm>
            <a:off x="180865" y="964237"/>
            <a:ext cx="6514146" cy="1745922"/>
            <a:chOff x="180865" y="265737"/>
            <a:chExt cx="6514146" cy="1745922"/>
          </a:xfrm>
        </p:grpSpPr>
        <p:sp>
          <p:nvSpPr>
            <p:cNvPr id="4128" name="Google Shape;4128;p97"/>
            <p:cNvSpPr txBox="1"/>
            <p:nvPr/>
          </p:nvSpPr>
          <p:spPr>
            <a:xfrm>
              <a:off x="554126" y="318888"/>
              <a:ext cx="6140885" cy="16927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Plano de Continuidade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       </a:t>
              </a:r>
              <a:r>
                <a:rPr b="1" lang="pt-BR" sz="14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 Continuação - Solicitação de exclusão para demitidos e aposentados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Funcionário ler, preencher dados marcados, “Local e data” e assinar no campo “Assinatura do ex funcionário”.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31384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31384D"/>
                  </a:solidFill>
                  <a:latin typeface="Calibri"/>
                  <a:ea typeface="Calibri"/>
                  <a:cs typeface="Calibri"/>
                  <a:sym typeface="Calibri"/>
                </a:rPr>
                <a:t>Empresa assinar e carimbar (Carimbo CNPJ) no campo “ Assinatura e Carimbo da Empresa”.</a:t>
              </a:r>
              <a:endParaRPr/>
            </a:p>
          </p:txBody>
        </p:sp>
        <p:pic>
          <p:nvPicPr>
            <p:cNvPr descr="Estetoscópio" id="4129" name="Google Shape;4129;p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0865" y="265737"/>
              <a:ext cx="428683" cy="430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rca de seleção" id="4130" name="Google Shape;4130;p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890" y="772709"/>
              <a:ext cx="253948" cy="224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31" name="Google Shape;4131;p97"/>
          <p:cNvGrpSpPr/>
          <p:nvPr/>
        </p:nvGrpSpPr>
        <p:grpSpPr>
          <a:xfrm>
            <a:off x="152251" y="2859541"/>
            <a:ext cx="6553498" cy="4573532"/>
            <a:chOff x="152251" y="2859541"/>
            <a:chExt cx="6553498" cy="4573532"/>
          </a:xfrm>
        </p:grpSpPr>
        <p:pic>
          <p:nvPicPr>
            <p:cNvPr id="4132" name="Google Shape;4132;p9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2251" y="2859541"/>
              <a:ext cx="6553498" cy="45735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3" name="Google Shape;4133;p97"/>
            <p:cNvSpPr/>
            <p:nvPr/>
          </p:nvSpPr>
          <p:spPr>
            <a:xfrm>
              <a:off x="395206" y="2859541"/>
              <a:ext cx="2750765" cy="188591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4" name="Google Shape;4134;p97"/>
            <p:cNvSpPr/>
            <p:nvPr/>
          </p:nvSpPr>
          <p:spPr>
            <a:xfrm>
              <a:off x="609548" y="5771469"/>
              <a:ext cx="2073781" cy="36807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5" name="Google Shape;4135;p97"/>
            <p:cNvSpPr/>
            <p:nvPr/>
          </p:nvSpPr>
          <p:spPr>
            <a:xfrm>
              <a:off x="3570463" y="5771469"/>
              <a:ext cx="2819451" cy="368074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6" name="Google Shape;4136;p97"/>
            <p:cNvSpPr/>
            <p:nvPr/>
          </p:nvSpPr>
          <p:spPr>
            <a:xfrm>
              <a:off x="152251" y="6745739"/>
              <a:ext cx="2993720" cy="68733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7" name="Google Shape;4137;p97"/>
            <p:cNvSpPr/>
            <p:nvPr/>
          </p:nvSpPr>
          <p:spPr>
            <a:xfrm>
              <a:off x="3973286" y="6745738"/>
              <a:ext cx="2209800" cy="687333"/>
            </a:xfrm>
            <a:prstGeom prst="rect">
              <a:avLst/>
            </a:prstGeom>
            <a:noFill/>
            <a:ln cap="flat" cmpd="sng" w="28575">
              <a:solidFill>
                <a:srgbClr val="F5E2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2020-10-28T17:21:37Z</dcterms:created>
  <dc:creator>Fernanda Saggio</dc:creator>
</cp:coreProperties>
</file>